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87_7ECB4C3A.xml" ContentType="application/vnd.ms-powerpoint.comments+xml"/>
  <Override PartName="/ppt/comments/modernComment_1A9_4DBFC39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AD_C7D7F0A6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97_5E55979C.xml" ContentType="application/vnd.ms-powerpoint.comments+xml"/>
  <Override PartName="/ppt/comments/modernComment_19F_92295911.xml" ContentType="application/vnd.ms-powerpoint.comments+xml"/>
  <Override PartName="/ppt/comments/modernComment_19E_2B5172BE.xml" ContentType="application/vnd.ms-powerpoint.comment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37" r:id="rId5"/>
    <p:sldId id="391" r:id="rId6"/>
    <p:sldId id="408" r:id="rId7"/>
    <p:sldId id="399" r:id="rId8"/>
    <p:sldId id="416" r:id="rId9"/>
    <p:sldId id="417" r:id="rId10"/>
    <p:sldId id="418" r:id="rId11"/>
    <p:sldId id="419" r:id="rId12"/>
    <p:sldId id="420" r:id="rId13"/>
    <p:sldId id="421" r:id="rId14"/>
    <p:sldId id="424" r:id="rId15"/>
    <p:sldId id="423" r:id="rId16"/>
    <p:sldId id="422" r:id="rId17"/>
    <p:sldId id="425" r:id="rId18"/>
    <p:sldId id="427" r:id="rId19"/>
    <p:sldId id="401" r:id="rId20"/>
    <p:sldId id="402" r:id="rId21"/>
    <p:sldId id="403" r:id="rId22"/>
    <p:sldId id="404" r:id="rId23"/>
    <p:sldId id="405" r:id="rId24"/>
    <p:sldId id="431" r:id="rId25"/>
    <p:sldId id="432" r:id="rId26"/>
    <p:sldId id="430" r:id="rId27"/>
    <p:sldId id="429" r:id="rId28"/>
    <p:sldId id="428" r:id="rId29"/>
    <p:sldId id="441" r:id="rId30"/>
    <p:sldId id="440" r:id="rId31"/>
    <p:sldId id="439" r:id="rId32"/>
    <p:sldId id="433" r:id="rId33"/>
    <p:sldId id="411" r:id="rId34"/>
    <p:sldId id="395" r:id="rId35"/>
    <p:sldId id="407" r:id="rId36"/>
    <p:sldId id="438" r:id="rId37"/>
    <p:sldId id="410" r:id="rId38"/>
    <p:sldId id="434" r:id="rId39"/>
    <p:sldId id="435" r:id="rId40"/>
    <p:sldId id="396" r:id="rId41"/>
    <p:sldId id="436" r:id="rId42"/>
    <p:sldId id="415" r:id="rId43"/>
    <p:sldId id="398" r:id="rId44"/>
    <p:sldId id="413" r:id="rId45"/>
    <p:sldId id="414" r:id="rId46"/>
    <p:sldId id="437" r:id="rId47"/>
    <p:sldId id="412" r:id="rId48"/>
    <p:sldId id="392" r:id="rId49"/>
    <p:sldId id="37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BE89DD-0C39-F69B-1A12-FD9574EDB8B8}" name="Block, Charles Orr" initials="CB" userId="S::coblock2@illinois.edu::abfc0651-7b10-4b1b-b2e0-8e8d60a2d4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03"/>
    <a:srgbClr val="000000"/>
    <a:srgbClr val="7B7B7B"/>
    <a:srgbClr val="12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EE995-4BBE-3A0A-66D3-4788D2DEF42B}" v="2079" dt="2026-01-31T08:17:35.782"/>
    <p1510:client id="{479BF867-805E-D063-62AF-BE198EA01D69}" v="96" dt="2026-01-31T23:50:19.123"/>
    <p1510:client id="{B17FB1FA-E8E4-4297-89F7-B0E0E084EDE3}" v="131" dt="2026-01-30T22:41:43.832"/>
    <p1510:client id="{C71E12C9-EDDD-BFBE-3925-DEDD12AB12E8}" v="924" dt="2026-01-31T03:51:34.592"/>
    <p1510:client id="{CE036354-34D1-020D-22F0-CF92D4F514C0}" v="149" dt="2026-01-30T23:28:08.316"/>
    <p1510:client id="{D1C85422-24BC-B557-6D6C-B141561852DE}" v="255" dt="2026-01-30T07:34:18.864"/>
    <p1510:client id="{E04B1B6D-3A07-8F5C-4EAE-964262536080}" v="124" dt="2026-01-31T03:36:14.174"/>
    <p1510:client id="{FC90B2A3-F120-459F-5A2F-7C325A9132D7}" v="55" dt="2026-02-01T00:23:41.352"/>
    <p1510:client id="{FFDC20C2-28A3-2DC7-58BE-A1E0ACB833FE}" v="1154" dt="2026-01-31T22:40:50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omments/modernComment_187_7ECB4C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AF172C-A6FA-43C8-8B85-54457517AECF}" authorId="{DEBE89DD-0C39-F69B-1A12-FD9574EDB8B8}" created="2026-01-31T07:59:32.3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27252538" sldId="391"/>
      <ac:spMk id="3" creationId="{6392719F-B6B4-D90C-21D8-5468A19D523D}"/>
    </ac:deMkLst>
    <p188:txBody>
      <a:bodyPr/>
      <a:lstStyle/>
      <a:p>
        <a:r>
          <a:rPr lang="en-US"/>
          <a:t>Coverage/accuracy/etc</a:t>
        </a:r>
      </a:p>
    </p188:txBody>
  </p188:cm>
</p188:cmLst>
</file>

<file path=ppt/comments/modernComment_197_5E5597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449557-60A0-412E-AD10-16790FF9EC43}" authorId="{DEBE89DD-0C39-F69B-1A12-FD9574EDB8B8}" created="2026-01-31T08:03:38.3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667676" sldId="407"/>
      <ac:picMk id="11" creationId="{26161B39-F5D5-793B-3545-5C2B0C270916}"/>
    </ac:deMkLst>
    <p188:txBody>
      <a:bodyPr/>
      <a:lstStyle/>
      <a:p>
        <a:r>
          <a:rPr lang="en-US"/>
          <a:t>kangaroo bandit</a:t>
        </a:r>
      </a:p>
    </p188:txBody>
  </p188:cm>
  <p188:cm id="{A20E924E-415D-4EA7-A9C8-C2DF75675188}" authorId="{DEBE89DD-0C39-F69B-1A12-FD9574EDB8B8}" created="2026-01-31T08:04:04.5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667676" sldId="407"/>
      <ac:spMk id="10" creationId="{FF72279B-36B9-2B19-889D-DF5E99E90C74}"/>
    </ac:deMkLst>
    <p188:txBody>
      <a:bodyPr/>
      <a:lstStyle/>
      <a:p>
        <a:r>
          <a:rPr lang="en-US"/>
          <a:t>Work on script for this slide (and all slides)</a:t>
        </a:r>
      </a:p>
    </p188:txBody>
  </p188:cm>
</p188:cmLst>
</file>

<file path=ppt/comments/modernComment_19E_2B5172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2335B6-DEE2-449B-B3CD-09088387D375}" authorId="{DEBE89DD-0C39-F69B-1A12-FD9574EDB8B8}" created="2026-01-31T08:14:08.806">
    <pc:sldMkLst xmlns:pc="http://schemas.microsoft.com/office/powerpoint/2013/main/command">
      <pc:docMk/>
      <pc:sldMk cId="726758078" sldId="414"/>
    </pc:sldMkLst>
    <p188:txBody>
      <a:bodyPr/>
      <a:lstStyle/>
      <a:p>
        <a:r>
          <a:rPr lang="en-US"/>
          <a:t>Work on script. Say better things.</a:t>
        </a:r>
      </a:p>
    </p188:txBody>
  </p188:cm>
</p188:cmLst>
</file>

<file path=ppt/comments/modernComment_19F_922959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20CC78-A23D-47D2-BE82-9C70E2CD0B0E}" authorId="{DEBE89DD-0C39-F69B-1A12-FD9574EDB8B8}" created="2026-01-31T08:17:03.3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52183313" sldId="415"/>
      <ac:picMk id="7" creationId="{0F803492-DB53-9D52-B4A9-52EC65BA7894}"/>
    </ac:deMkLst>
    <p188:replyLst>
      <p188:reply id="{4CC3355B-DB0B-497F-B26F-87FF5F4962C5}" authorId="{DEBE89DD-0C39-F69B-1A12-FD9574EDB8B8}" created="2026-01-31T08:17:35.782">
        <p188:txBody>
          <a:bodyPr/>
          <a:lstStyle/>
          <a:p>
            <a:r>
              <a:rPr lang="en-US"/>
              <a:t>Maybe consider separating this on to a new slide, and expand on why we see these benefits.</a:t>
            </a:r>
          </a:p>
        </p188:txBody>
      </p188:reply>
    </p188:replyLst>
    <p188:txBody>
      <a:bodyPr/>
      <a:lstStyle/>
      <a:p>
        <a:r>
          <a:rPr lang="en-US"/>
          <a:t>Spend more time on this</a:t>
        </a:r>
      </a:p>
    </p188:txBody>
  </p188:cm>
</p188:cmLst>
</file>

<file path=ppt/comments/modernComment_1A9_4DBFC3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9A81BC-AF79-4B86-B1FA-AC5FE381BC61}" authorId="{DEBE89DD-0C39-F69B-1A12-FD9574EDB8B8}" created="2026-01-31T08:01:48.3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4413083" sldId="425"/>
      <ac:spMk id="15" creationId="{2D7E0656-507E-22D2-9FA6-EC71BBADA5EE}"/>
    </ac:deMkLst>
    <p188:txBody>
      <a:bodyPr/>
      <a:lstStyle/>
      <a:p>
        <a:r>
          <a:rPr lang="en-US"/>
          <a:t>Make an image for this, or something. Looks ugly.</a:t>
        </a:r>
      </a:p>
    </p188:txBody>
  </p188:cm>
</p188:cmLst>
</file>

<file path=ppt/comments/modernComment_1AD_C7D7F0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EE2E99-7516-46AC-8260-B059E9675C75}" authorId="{DEBE89DD-0C39-F69B-1A12-FD9574EDB8B8}" status="resolved" created="2025-10-10T21:05:43.7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1069917" sldId="344"/>
      <ac:picMk id="3" creationId="{C91CC546-ADF7-6E10-7E88-01D7DDFC64F5}"/>
    </ac:deMkLst>
    <p188:txBody>
      <a:bodyPr/>
      <a:lstStyle/>
      <a:p>
        <a:r>
          <a:rPr lang="en-US"/>
          <a:t>TODO: it would be good to replace this with a version that first highlights one set of lines (either bandit or the others) and then the other set.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87F3AF-1F3A-1675-D106-000960B713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1B3AB-3FEF-033A-64CE-0A5802812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26A19-01F3-F34F-8699-7A1C071F9303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7C088-0AA5-C044-80FD-DE80F9A60A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8DEE4-D76F-1826-DA49-6A7D00911A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F2289-1B98-B74A-AEBC-B44B84F13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BAA33-C0A4-9346-AAF1-BAD43E000F9B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535E0-CBDD-BC4C-BD4F-9919692E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E822-7F3A-7686-4CE6-21C1F1763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60068-42A6-9E58-8F16-5F64C499F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729B4-3673-482E-92B0-F7A22134D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FB65-8913-645D-15EE-58B9200A4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3F3F-F719-8D11-CE5F-E03C955E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1DDAC-39BE-23A7-062C-F03FA24EB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216A-E65C-DA2E-C66F-F171FDFE6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69F7F-A342-BFF0-73FB-548D5460C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0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C59E-E126-98BD-EAEC-12C0A9D1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C28B5-58E9-45B7-1D7D-7D58034A9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B4160-59AF-8563-F5A3-0E810D34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962CF-4BF9-2AF6-049A-A1E2440FD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23FB-30FE-955D-F22F-6E84CD2A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AFDF-027F-1FD8-1C6E-E6A5FCB29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A5822-8DA8-DEA8-FF58-63AC5AC7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DFE5D-1B24-C18D-6F1F-FFA4F22B3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1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8B77-2F03-4C7E-1ADA-29292F46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7901-8312-75A3-65E8-B59E74C17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F87F3-55BD-ED70-46ED-07EFA8777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9C96-5C10-B3A3-0E90-74E6B7A9F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5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1C50-AD4E-C262-3C68-AB63B174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6D3BC-5BC3-DDFD-82B9-6BE214D26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EF930-E39B-A721-3CBF-02173AA42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59ED6-1677-5209-17AB-5580D2CAE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3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1F34-143C-50F9-117B-A421E44D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9E296-FFEC-E928-539E-3FC748971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C6C55-9EDF-47FA-DF26-48A92DEB9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FF83-5C71-E196-3811-9EBA42F8D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6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E85E8-22B4-3140-EC9B-74DEA139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C9EA3-A9BD-BB35-1B5E-531B500D7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5C722-9DE7-52E9-3723-9468CFD00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47F7E-377B-67F9-BE1D-17B950249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8AF6EC-2DA8-4051-4521-C28C2621B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12284B"/>
                </a:solidFill>
              </a:defRPr>
            </a:lvl1pPr>
          </a:lstStyle>
          <a:p>
            <a:fld id="{2385DA76-2DD3-144A-9C84-6B8D9531DA2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University of Illinois Urbana-Champaign primary word mark in orange and blue.">
            <a:extLst>
              <a:ext uri="{FF2B5EF4-FFF2-40B4-BE49-F238E27FC236}">
                <a16:creationId xmlns:a16="http://schemas.microsoft.com/office/drawing/2014/main" id="{EB0D2710-CEFD-3A60-4C94-6B1CE04DC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3" y="4938363"/>
            <a:ext cx="3322081" cy="571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143592-E971-CB6A-6DFF-098820B14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153" y="4468357"/>
            <a:ext cx="8622959" cy="1658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372DCC6-6153-84C1-32E8-77D38EF08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53" y="3799107"/>
            <a:ext cx="8622960" cy="365122"/>
          </a:xfrm>
        </p:spPr>
        <p:txBody>
          <a:bodyPr/>
          <a:lstStyle>
            <a:lvl1pPr marL="0" indent="0" algn="l">
              <a:buNone/>
              <a:defRPr sz="2400" b="0" i="1">
                <a:latin typeface="Georgia" panose="02040502050405020303" pitchFamily="18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6EF8E7-B6BA-01FE-BB3F-7F247742B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153" y="6404700"/>
            <a:ext cx="2743200" cy="268424"/>
          </a:xfrm>
        </p:spPr>
        <p:txBody>
          <a:bodyPr>
            <a:normAutofit/>
          </a:bodyPr>
          <a:lstStyle>
            <a:lvl1pPr marL="0" indent="0">
              <a:buNone/>
              <a:defRPr lang="en-US" sz="1200" kern="1200" dirty="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mm/dd/</a:t>
            </a:r>
            <a:r>
              <a:rPr lang="en-US" err="1"/>
              <a:t>yyyy</a:t>
            </a:r>
            <a:endParaRPr lang="en-US"/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C6114CDB-A767-CA89-47A1-11B03F2E4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153" y="652021"/>
            <a:ext cx="8622960" cy="2776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7200"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4615E6-2D0D-7E06-3E70-02F24DCBA0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3" y="5509397"/>
            <a:ext cx="1795772" cy="80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0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CD718-4AC5-4437-372C-9BFDE6E1F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1" y="0"/>
            <a:ext cx="121983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2AAB0-BE16-27C1-9291-40558CB428E1}"/>
              </a:ext>
            </a:extLst>
          </p:cNvPr>
          <p:cNvSpPr/>
          <p:nvPr userDrawn="1"/>
        </p:nvSpPr>
        <p:spPr>
          <a:xfrm>
            <a:off x="220344" y="193407"/>
            <a:ext cx="11744960" cy="647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F6B9E74-4DC9-A3FF-B140-E52A35301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0820B7-9F68-ED9C-8699-47DF87E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6F8161-0601-E337-87BF-8959E94B55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6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AD1D-2BD7-6CB0-774A-8E8BBD8F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7086" y="0"/>
            <a:ext cx="4484914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1CB65-7A46-633C-27F3-358B7D18A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0108" y="365125"/>
            <a:ext cx="421892" cy="3678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9EFD2-6051-90B6-2E4E-2739363BF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12"/>
          <a:stretch/>
        </p:blipFill>
        <p:spPr>
          <a:xfrm>
            <a:off x="0" y="6481152"/>
            <a:ext cx="1969477" cy="37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C6A0E-68A3-2A66-BB32-3E855366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91" y="-40182"/>
            <a:ext cx="421891" cy="149884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1C9DF8-B379-B2C4-9014-4E77E0C72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3930" y="3678736"/>
            <a:ext cx="5164137" cy="365119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- First name Last name, 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9ACC9EA-B20D-A53D-F291-E50DBE59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82169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0" i="1" kern="1200" dirty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“Quote”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37D42-3BEE-36FC-2956-A204B2A46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87955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7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86A5D-AAD4-1143-623B-CC25F95D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University of Illinois logo in orange and blue.">
            <a:extLst>
              <a:ext uri="{FF2B5EF4-FFF2-40B4-BE49-F238E27FC236}">
                <a16:creationId xmlns:a16="http://schemas.microsoft.com/office/drawing/2014/main" id="{EC77BD5E-99B2-5F18-B181-1BF451ECF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E025-14CF-5564-829B-B0440DB80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CD750-36DB-0D73-74E0-6BDC0B38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CF724B-FC63-A59F-153E-FEAACC669F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9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A6C86-0C3F-AA68-4A10-1854D423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University of Illinois logo in orange and blue.">
            <a:extLst>
              <a:ext uri="{FF2B5EF4-FFF2-40B4-BE49-F238E27FC236}">
                <a16:creationId xmlns:a16="http://schemas.microsoft.com/office/drawing/2014/main" id="{CBBCEE12-A225-3DA4-6943-413932AD33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84D1ADD-7F58-0308-A75B-55AF06E081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669" y="5541473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4  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F99D5A3-9EE8-6F0B-F613-53117C5175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280" y="3589840"/>
            <a:ext cx="2293390" cy="1841500"/>
          </a:xfrm>
        </p:spPr>
        <p:txBody>
          <a:bodyPr>
            <a:noAutofit/>
          </a:bodyPr>
          <a:lstStyle>
            <a:lvl1pPr marL="0" indent="0"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/>
              <a:t>4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52D6F14-F4AA-294A-1461-5B105AD3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39705" y="5541473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3 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524EB3-3433-4EAE-124B-DDDAAE7B47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39316" y="3589840"/>
            <a:ext cx="2293390" cy="1841500"/>
          </a:xfrm>
        </p:spPr>
        <p:txBody>
          <a:bodyPr>
            <a:noAutofit/>
          </a:bodyPr>
          <a:lstStyle>
            <a:lvl1pPr marL="0" indent="0"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/>
              <a:t>3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8C6202E-22E1-1CAB-8FC0-4B2468C00C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1008" y="5541473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97A470-D532-D100-12F4-5ADF34AAD5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343" y="3589840"/>
            <a:ext cx="2292350" cy="18415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53B245-FFE5-FB4F-DAB8-DDA247EFA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310" y="5528410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7FDDA93-62FA-0462-F0EB-4E4C9CB9AA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310" y="3585680"/>
            <a:ext cx="2345933" cy="1841316"/>
          </a:xfrm>
        </p:spPr>
        <p:txBody>
          <a:bodyPr>
            <a:noAutofit/>
          </a:bodyPr>
          <a:lstStyle>
            <a:lvl1pPr marL="0" indent="0" algn="l"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983E35-A2B0-6B15-C503-B109D7835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310" y="1426660"/>
            <a:ext cx="7391400" cy="165877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A59D036-DF01-E5E1-E0CA-0B168A16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10" y="793769"/>
            <a:ext cx="7391400" cy="63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100" b="1" i="0" kern="1200" dirty="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8F07E3-9264-6B90-FBC3-0F0F6A4118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3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A6C86-0C3F-AA68-4A10-1854D423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University of Illinois logo in orange and blue.">
            <a:extLst>
              <a:ext uri="{FF2B5EF4-FFF2-40B4-BE49-F238E27FC236}">
                <a16:creationId xmlns:a16="http://schemas.microsoft.com/office/drawing/2014/main" id="{CBBCEE12-A225-3DA4-6943-413932AD33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1F3EBA-BB56-24BC-8D2A-25A46342FA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75006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52D6F14-F4AA-294A-1461-5B105AD3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7462" y="5391746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3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524EB3-3433-4EAE-124B-DDDAAE7B47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7073" y="3440113"/>
            <a:ext cx="2293390" cy="1841500"/>
          </a:xfrm>
        </p:spPr>
        <p:txBody>
          <a:bodyPr>
            <a:noAutofit/>
          </a:bodyPr>
          <a:lstStyle>
            <a:lvl1pPr marL="0" indent="0"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/>
              <a:t>3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8C6202E-22E1-1CAB-8FC0-4B2468C00C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8765" y="5391746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97A470-D532-D100-12F4-5ADF34AAD5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8100" y="3440113"/>
            <a:ext cx="2292350" cy="18415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53B245-FFE5-FB4F-DAB8-DDA247EFA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067" y="5378683"/>
            <a:ext cx="2292350" cy="4699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7FDDA93-62FA-0462-F0EB-4E4C9CB9AA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067" y="3435953"/>
            <a:ext cx="2345933" cy="1841316"/>
          </a:xfrm>
        </p:spPr>
        <p:txBody>
          <a:bodyPr>
            <a:noAutofit/>
          </a:bodyPr>
          <a:lstStyle>
            <a:lvl1pPr marL="0" indent="0" algn="l">
              <a:buNone/>
              <a:defRPr lang="en-US" sz="13500" b="1" i="0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983E35-A2B0-6B15-C503-B109D7835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2400" y="1263780"/>
            <a:ext cx="7391400" cy="165877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A59D036-DF01-E5E1-E0CA-0B168A16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630889"/>
            <a:ext cx="7391400" cy="63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100" b="1" i="0" kern="1200" dirty="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E171DA-F8FE-6461-7FF5-E58B3B5C5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5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A6C86-0C3F-AA68-4A10-1854D423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University of Illinois logo in orange and blue.">
            <a:extLst>
              <a:ext uri="{FF2B5EF4-FFF2-40B4-BE49-F238E27FC236}">
                <a16:creationId xmlns:a16="http://schemas.microsoft.com/office/drawing/2014/main" id="{CBBCEE12-A225-3DA4-6943-413932AD33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1F75B7-6486-C7B1-E57A-C53107BC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C68A-AD3B-648F-D001-97B83359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FC601D3-0BA7-6472-675C-37EA35F7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AB53DB-759F-F716-56D0-1232D5271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31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 of Illinois logo in orange and blue.">
            <a:extLst>
              <a:ext uri="{FF2B5EF4-FFF2-40B4-BE49-F238E27FC236}">
                <a16:creationId xmlns:a16="http://schemas.microsoft.com/office/drawing/2014/main" id="{FB9799C6-1DC4-AC52-B0EF-85E94AF28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A6C86-0C3F-AA68-4A10-1854D423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BAC4EE-6D95-76BD-09BB-2C9BA247B1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795713"/>
            <a:ext cx="12192000" cy="306228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1F75B7-6486-C7B1-E57A-C53107BC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1"/>
            <a:ext cx="10515600" cy="1918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C68A-AD3B-648F-D001-97B83359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FC601D3-0BA7-6472-675C-37EA35F7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22C8AB-71FA-BD01-AAAD-E556C9D6A8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heading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0C02E-6E37-E67C-1034-A9C78ED43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B5F54-5BFF-2C81-F5CB-2B03AB0AD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9326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rgbClr val="FF5F03"/>
                </a:solidFill>
                <a:latin typeface="Georgia" panose="02040502050405020303" pitchFamily="18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01C93-AB1B-A712-278A-DEBFCF82C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7A9CC-D5F0-9DC0-F6FA-3977F73FB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9326"/>
          </a:xfrm>
        </p:spPr>
        <p:txBody>
          <a:bodyPr anchor="b"/>
          <a:lstStyle>
            <a:lvl1pPr marL="0" indent="0">
              <a:buNone/>
              <a:defRPr sz="2400" b="0" i="1">
                <a:solidFill>
                  <a:srgbClr val="FF5F03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5D4A-755E-FA95-0340-3D0AEA41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0820B7-9F68-ED9C-8699-47DF87E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2707C3-5D1F-DF93-3A5C-1408E26D57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0C02E-6E37-E67C-1034-A9C78ED43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98171"/>
            <a:ext cx="5183188" cy="44914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01C93-AB1B-A712-278A-DEBFCF82C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8171"/>
            <a:ext cx="5157787" cy="44914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5D4A-755E-FA95-0340-3D0AEA41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0820B7-9F68-ED9C-8699-47DF87E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AEC43-8A66-73BB-31B1-EDD6EDE072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46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ACE78D9-A165-7D43-2B39-962B735A8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5D4A-755E-FA95-0340-3D0AEA41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0820B7-9F68-ED9C-8699-47DF87E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E64478-4BA8-6A8A-4701-32926DD13F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70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EE3AD37-BD56-155C-4E92-8552CE45EBE7}"/>
              </a:ext>
            </a:extLst>
          </p:cNvPr>
          <p:cNvSpPr/>
          <p:nvPr userDrawn="1"/>
        </p:nvSpPr>
        <p:spPr>
          <a:xfrm>
            <a:off x="1618024" y="2942445"/>
            <a:ext cx="341522" cy="341522"/>
          </a:xfrm>
          <a:prstGeom prst="ellipse">
            <a:avLst/>
          </a:prstGeom>
          <a:solidFill>
            <a:srgbClr val="1228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D5AA1D-CE2F-5558-245F-3F1C03B3B28A}"/>
              </a:ext>
            </a:extLst>
          </p:cNvPr>
          <p:cNvSpPr/>
          <p:nvPr userDrawn="1"/>
        </p:nvSpPr>
        <p:spPr>
          <a:xfrm>
            <a:off x="3886771" y="2928308"/>
            <a:ext cx="341522" cy="341522"/>
          </a:xfrm>
          <a:prstGeom prst="ellipse">
            <a:avLst/>
          </a:prstGeom>
          <a:solidFill>
            <a:srgbClr val="1228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66F6DE-CA40-6914-2F07-867ECFEE7D9A}"/>
              </a:ext>
            </a:extLst>
          </p:cNvPr>
          <p:cNvSpPr/>
          <p:nvPr userDrawn="1"/>
        </p:nvSpPr>
        <p:spPr>
          <a:xfrm>
            <a:off x="6181398" y="2928308"/>
            <a:ext cx="341522" cy="341522"/>
          </a:xfrm>
          <a:prstGeom prst="ellipse">
            <a:avLst/>
          </a:prstGeom>
          <a:solidFill>
            <a:srgbClr val="1228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65960C-E050-D410-2DA2-25B7898B898C}"/>
              </a:ext>
            </a:extLst>
          </p:cNvPr>
          <p:cNvSpPr/>
          <p:nvPr userDrawn="1"/>
        </p:nvSpPr>
        <p:spPr>
          <a:xfrm>
            <a:off x="8450145" y="2936934"/>
            <a:ext cx="341522" cy="341522"/>
          </a:xfrm>
          <a:prstGeom prst="ellipse">
            <a:avLst/>
          </a:prstGeom>
          <a:solidFill>
            <a:srgbClr val="1228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CCA00D-4612-8333-644C-E649C90A2F2C}"/>
              </a:ext>
            </a:extLst>
          </p:cNvPr>
          <p:cNvCxnSpPr>
            <a:cxnSpLocks/>
          </p:cNvCxnSpPr>
          <p:nvPr userDrawn="1"/>
        </p:nvCxnSpPr>
        <p:spPr>
          <a:xfrm>
            <a:off x="1785191" y="3107695"/>
            <a:ext cx="6835715" cy="0"/>
          </a:xfrm>
          <a:prstGeom prst="line">
            <a:avLst/>
          </a:prstGeom>
          <a:ln w="38100">
            <a:solidFill>
              <a:srgbClr val="122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246520-80AB-BE75-3ACC-86881EF850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59499" y="4513587"/>
            <a:ext cx="1893983" cy="79269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  <a:ea typeface="Source Sans Pro ExtraLight" panose="020B03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FC4DC-6E88-C1A6-C45D-98BE7D1AF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9499" y="3610721"/>
            <a:ext cx="1893983" cy="792698"/>
          </a:xfrm>
        </p:spPr>
        <p:txBody>
          <a:bodyPr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38F62B-961D-0DE7-9EC1-0973D5D819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9007" y="4513587"/>
            <a:ext cx="1893983" cy="79269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  <a:ea typeface="Source Sans Pro ExtraLight" panose="020B03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E2C8C-337A-FC09-DE74-4A56AAF7A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9008" y="3599705"/>
            <a:ext cx="1893983" cy="792698"/>
          </a:xfrm>
        </p:spPr>
        <p:txBody>
          <a:bodyPr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3D59774-0105-B649-B9FA-AF68838B97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7499" y="4513587"/>
            <a:ext cx="1893983" cy="79269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  <a:ea typeface="Source Sans Pro ExtraLight" panose="020B03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494172-3C9A-E31F-E28C-0462436A05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8516" y="3599188"/>
            <a:ext cx="1893983" cy="792698"/>
          </a:xfrm>
        </p:spPr>
        <p:txBody>
          <a:bodyPr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E2E4B6E-A490-12A1-BB7C-79359243F4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8024" y="4513587"/>
            <a:ext cx="1893983" cy="79269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  <a:ea typeface="Source Sans Pro ExtraLight" panose="020B03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75C42-1321-F93A-90B0-48A69D140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024" y="3588171"/>
            <a:ext cx="1893983" cy="792698"/>
          </a:xfrm>
        </p:spPr>
        <p:txBody>
          <a:bodyPr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5D4A-755E-FA95-0340-3D0AEA41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263780"/>
            <a:ext cx="10515600" cy="16587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0820B7-9F68-ED9C-8699-47DF87E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7A251-0256-9797-58C2-3F67278762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5" y="5998310"/>
            <a:ext cx="1351458" cy="6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7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30FBF-1394-4B2F-259A-7BBAA5666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2284B"/>
                </a:solidFill>
                <a:latin typeface="Georgia" panose="02040502050405020303" pitchFamily="18" charset="0"/>
              </a:defRPr>
            </a:lvl1pPr>
          </a:lstStyle>
          <a:p>
            <a:fld id="{2385DA76-2DD3-144A-9C84-6B8D9531DA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7884A-98FD-E13E-88CA-52A9BB3B5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97BB7-053E-8DA9-7A56-8DC39FE2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490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5" r:id="rId2"/>
    <p:sldLayoutId id="2147483679" r:id="rId3"/>
    <p:sldLayoutId id="2147483660" r:id="rId4"/>
    <p:sldLayoutId id="2147483684" r:id="rId5"/>
    <p:sldLayoutId id="2147483653" r:id="rId6"/>
    <p:sldLayoutId id="2147483683" r:id="rId7"/>
    <p:sldLayoutId id="2147483686" r:id="rId8"/>
    <p:sldLayoutId id="2147483688" r:id="rId9"/>
    <p:sldLayoutId id="2147483687" r:id="rId10"/>
    <p:sldLayoutId id="2147483663" r:id="rId11"/>
    <p:sldLayoutId id="2147483654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FF5F03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microsoft.com/office/2018/10/relationships/comments" Target="../comments/modernComment_1A9_4DBFC39B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87_7ECB4C3A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D_C7D7F0A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97_5E55979C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9F_922959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9E_2B5172BE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roof_Coin_-_1_Penny,_Australia,_1949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5461517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roof_Coin_-_1_Penny,_Australia,_1949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F9CCAA-7E30-BB9F-A84B-72FE0764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52" y="914401"/>
            <a:ext cx="11046947" cy="2514600"/>
          </a:xfrm>
        </p:spPr>
        <p:txBody>
          <a:bodyPr/>
          <a:lstStyle/>
          <a:p>
            <a:r>
              <a:rPr lang="en-US" sz="4400" b="0">
                <a:latin typeface="Arial Black"/>
              </a:rPr>
              <a:t>Performance-Driven Composite Prefetching with Bandits</a:t>
            </a:r>
            <a:endParaRPr lang="en-US">
              <a:latin typeface="Arial Black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5C7E20-F2AF-6C89-DC75-E72D094CC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53" y="3136900"/>
            <a:ext cx="8257704" cy="12890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latin typeface="Georgia"/>
                <a:ea typeface="Source Sans Pro SemiBold"/>
                <a:cs typeface="Arial"/>
              </a:rPr>
              <a:t>Charles Block, Pedro Palacios Almendros, Abraham Farrell, Gerasimos </a:t>
            </a:r>
            <a:r>
              <a:rPr lang="en-US" err="1">
                <a:latin typeface="Georgia"/>
                <a:ea typeface="Source Sans Pro SemiBold"/>
                <a:cs typeface="Arial"/>
              </a:rPr>
              <a:t>Gerogiannis</a:t>
            </a:r>
            <a:r>
              <a:rPr lang="en-US">
                <a:latin typeface="Georgia"/>
                <a:ea typeface="Source Sans Pro SemiBold"/>
                <a:cs typeface="Arial"/>
              </a:rPr>
              <a:t>, Josep Torrellas</a:t>
            </a:r>
            <a:endParaRPr lang="en-US"/>
          </a:p>
          <a:p>
            <a:r>
              <a:rPr lang="en-US">
                <a:latin typeface="Georgia"/>
                <a:ea typeface="Source Sans Pro SemiBold"/>
                <a:cs typeface="Arial"/>
              </a:rPr>
              <a:t>University of Illinois Urbana-Champaign</a:t>
            </a:r>
          </a:p>
          <a:p>
            <a:r>
              <a:rPr lang="en-US">
                <a:latin typeface="Georgia"/>
                <a:ea typeface="Source Sans Pro SemiBold"/>
                <a:cs typeface="Arial"/>
              </a:rPr>
              <a:t>coblock2@illinois.edu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B9422-0C33-3E36-A22D-8B8733F2B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eorgia"/>
              </a:rPr>
              <a:t>February 1, 2026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DCD20-D654-C334-09C1-093CF6B65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7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0A5E-8BFB-F08D-CC7B-EA6921AAB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1C117-F271-0797-E440-A417F150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D2AEC7-369A-E675-5C4D-CDF1733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DC1CD4D0-C885-95A6-E676-F5F7CA046A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DB055-F411-182D-3C6C-FDED17B0CC15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0ACF1-E7CC-1534-D9A7-765D1374A454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63595E-E6CE-2AC0-A2E5-190ACD0C286E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351E82-CAC4-1BB8-E9D7-F2E01E070E1A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9B1CC-A08C-57C3-9F93-EC324BEA16A9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78ECE9-0FE2-3C64-A1E4-A06FCD7E09DC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3C5D0-8132-05F4-9229-9CDA5459C52D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4281A-0078-5449-827E-449A30D9A0A7}"/>
              </a:ext>
            </a:extLst>
          </p:cNvPr>
          <p:cNvSpPr txBox="1"/>
          <p:nvPr/>
        </p:nvSpPr>
        <p:spPr>
          <a:xfrm>
            <a:off x="5848521" y="5604052"/>
            <a:ext cx="6014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tx2"/>
                </a:solidFill>
              </a:rPr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FEE924-97E7-B1B7-27F0-135C14371021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24E713-27F4-B091-EC09-D085340B6E88}"/>
              </a:ext>
            </a:extLst>
          </p:cNvPr>
          <p:cNvSpPr txBox="1"/>
          <p:nvPr/>
        </p:nvSpPr>
        <p:spPr>
          <a:xfrm>
            <a:off x="7815979" y="5604050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2065C383-946B-18DE-5FE2-A2A16DA87D4F}"/>
              </a:ext>
            </a:extLst>
          </p:cNvPr>
          <p:cNvSpPr/>
          <p:nvPr/>
        </p:nvSpPr>
        <p:spPr>
          <a:xfrm>
            <a:off x="5950355" y="4951982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7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D8C1-79C5-62BB-4E22-BBD3576D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355A05-100C-D832-ED1C-82852F45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2EE56-183F-7F63-E7C8-5DBE4675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134F5D87-AEDC-D555-17E6-A94347F7FA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63D5E-C77D-0A52-06EF-AF24201D9AB3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B96D45-DFC7-A107-294E-56C8FA5E9740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79FC0-FBA4-0F5D-97FF-DD5D594E5D63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F00313-27AB-7E5C-EC23-A0D85875A79C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457E32-7776-B0AF-22BD-5ED5C36089DD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CE4752-CE6A-7DA9-6657-AC5A0706FE51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90BD9-D12A-8E41-380D-3867C7BDF999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BE8C1-D8D4-3DA9-A839-470A72683D10}"/>
              </a:ext>
            </a:extLst>
          </p:cNvPr>
          <p:cNvSpPr txBox="1"/>
          <p:nvPr/>
        </p:nvSpPr>
        <p:spPr>
          <a:xfrm>
            <a:off x="5848521" y="5604052"/>
            <a:ext cx="49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DEFAA-2A0F-2A7E-AF6E-DA830020B541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3F9BC-7B8E-5826-D083-DEB02F0E75A9}"/>
              </a:ext>
            </a:extLst>
          </p:cNvPr>
          <p:cNvSpPr txBox="1"/>
          <p:nvPr/>
        </p:nvSpPr>
        <p:spPr>
          <a:xfrm>
            <a:off x="7815979" y="5604050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2085B0-6C24-35FF-797B-9CC6FEE5EBD5}"/>
              </a:ext>
            </a:extLst>
          </p:cNvPr>
          <p:cNvCxnSpPr/>
          <p:nvPr/>
        </p:nvCxnSpPr>
        <p:spPr>
          <a:xfrm flipV="1">
            <a:off x="7946589" y="4758174"/>
            <a:ext cx="5646" cy="672242"/>
          </a:xfrm>
          <a:prstGeom prst="straightConnector1">
            <a:avLst/>
          </a:prstGeom>
          <a:ln w="57150">
            <a:solidFill>
              <a:srgbClr val="FF5F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30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3498-316B-837C-2788-E26B324C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9ED894-7F33-1EE6-7F1E-AFF9D4DA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7D449D-0016-E242-680F-BE35FBF3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D35393C8-3A81-6446-0A11-19F19F64F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99EFF-78E2-2E39-772B-1273306BA079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77A7BD-229F-1DEA-1F4C-C105443404C3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067990-18A1-474E-600E-6F787B4B06A7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811098-78A3-ADD2-8B3C-980887419CC5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E49EE-82DB-AB05-1169-1CBA5F2AF746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8296BA-A99F-1DDA-EA9C-E104FDE5D48A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6F83-4D4D-E052-97D1-1AD491E784E2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7ABF5-11F5-8D60-DFC4-45E9A9DEA5B0}"/>
              </a:ext>
            </a:extLst>
          </p:cNvPr>
          <p:cNvSpPr txBox="1"/>
          <p:nvPr/>
        </p:nvSpPr>
        <p:spPr>
          <a:xfrm>
            <a:off x="5848521" y="5604052"/>
            <a:ext cx="49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71CB9-3AD2-7FCA-4BA4-AD35FB5BEA53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7220D-541B-65DC-4CAD-0522FDE467FD}"/>
              </a:ext>
            </a:extLst>
          </p:cNvPr>
          <p:cNvSpPr txBox="1"/>
          <p:nvPr/>
        </p:nvSpPr>
        <p:spPr>
          <a:xfrm>
            <a:off x="7815979" y="5604050"/>
            <a:ext cx="64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pic>
        <p:nvPicPr>
          <p:cNvPr id="14" name="Picture 13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E5500376-62C1-B903-BA37-6195D459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8103603" y="4933564"/>
            <a:ext cx="290613" cy="328600"/>
          </a:xfrm>
          <a:prstGeom prst="rect">
            <a:avLst/>
          </a:prstGeom>
        </p:spPr>
      </p:pic>
      <p:pic>
        <p:nvPicPr>
          <p:cNvPr id="16" name="Picture 1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97301499-9C4F-D81C-E8E1-3BC54767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737593" y="4767423"/>
            <a:ext cx="290613" cy="328600"/>
          </a:xfrm>
          <a:prstGeom prst="rect">
            <a:avLst/>
          </a:prstGeom>
        </p:spPr>
      </p:pic>
      <p:pic>
        <p:nvPicPr>
          <p:cNvPr id="18" name="Picture 17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4EFA2FF5-0605-B2F2-7F6B-24CFA193F5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818790" y="5173407"/>
            <a:ext cx="290613" cy="3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6F9BA-BE46-6284-CB16-366AAE839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F88E5-CA64-1C88-93FC-08FB4502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085CD-BDC7-2F98-09D3-1790AEA4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D83AA471-E3F4-2DE6-CDB8-20EAC78B2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6D9AA-303E-5D4C-6863-856410C3A7A7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EB44A2-B364-10FB-3C25-F819B56A4DEE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8FFD8A-D837-EF1C-289F-1EDDE6EC651B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7C3DB-9A4C-7735-0A89-34266F9A7472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CDEE83-5BFE-8606-2C0B-E570CBBEE913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36190A-109C-FD45-C606-0B98E9ADF0A3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CE46B-B6EB-F853-2663-840D95A3BB43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63E6B-40C4-0E48-DC5B-C93A03E64CBC}"/>
              </a:ext>
            </a:extLst>
          </p:cNvPr>
          <p:cNvSpPr txBox="1"/>
          <p:nvPr/>
        </p:nvSpPr>
        <p:spPr>
          <a:xfrm>
            <a:off x="5848521" y="5604052"/>
            <a:ext cx="49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EC6FC-FCAC-CC08-760C-0D863B72F02A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0D085-5926-6B6D-7197-91F04C05ED27}"/>
              </a:ext>
            </a:extLst>
          </p:cNvPr>
          <p:cNvSpPr txBox="1"/>
          <p:nvPr/>
        </p:nvSpPr>
        <p:spPr>
          <a:xfrm>
            <a:off x="7815979" y="5604050"/>
            <a:ext cx="64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2.5</a:t>
            </a:r>
          </a:p>
        </p:txBody>
      </p:sp>
      <p:pic>
        <p:nvPicPr>
          <p:cNvPr id="14" name="Picture 13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F3B10D57-665A-5676-2E4C-913F7D74E6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8103603" y="4933564"/>
            <a:ext cx="290613" cy="328600"/>
          </a:xfrm>
          <a:prstGeom prst="rect">
            <a:avLst/>
          </a:prstGeom>
        </p:spPr>
      </p:pic>
      <p:pic>
        <p:nvPicPr>
          <p:cNvPr id="16" name="Picture 1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167830FF-7138-2BDF-494F-952994DA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737593" y="4767423"/>
            <a:ext cx="290613" cy="328600"/>
          </a:xfrm>
          <a:prstGeom prst="rect">
            <a:avLst/>
          </a:prstGeom>
        </p:spPr>
      </p:pic>
      <p:pic>
        <p:nvPicPr>
          <p:cNvPr id="18" name="Picture 17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710C641C-E3DD-5ECD-94E5-55E89041DC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818790" y="5173407"/>
            <a:ext cx="290613" cy="3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8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1354-D6A4-0804-925A-FC1C1032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B0FA0-9F61-E317-2D82-7C205441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6B9BE-800F-D23D-8C58-8522D421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 b="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6A1E3-D4E1-6512-8139-688482D4CA2A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62B1D-68DC-C6CD-D869-7B33BF512262}"/>
              </a:ext>
            </a:extLst>
          </p:cNvPr>
          <p:cNvCxnSpPr/>
          <p:nvPr/>
        </p:nvCxnSpPr>
        <p:spPr>
          <a:xfrm>
            <a:off x="4513035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25D150-09A8-F734-EBAE-B56BE622EB03}"/>
              </a:ext>
            </a:extLst>
          </p:cNvPr>
          <p:cNvCxnSpPr>
            <a:cxnSpLocks/>
          </p:cNvCxnSpPr>
          <p:nvPr/>
        </p:nvCxnSpPr>
        <p:spPr>
          <a:xfrm>
            <a:off x="5583315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E0A4AF-22F1-31BD-4226-AF87C1C21D8F}"/>
              </a:ext>
            </a:extLst>
          </p:cNvPr>
          <p:cNvCxnSpPr>
            <a:cxnSpLocks/>
          </p:cNvCxnSpPr>
          <p:nvPr/>
        </p:nvCxnSpPr>
        <p:spPr>
          <a:xfrm>
            <a:off x="6617453" y="2185806"/>
            <a:ext cx="27574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F9BA61-B3D2-49A8-1BBF-89432AD26D5D}"/>
              </a:ext>
            </a:extLst>
          </p:cNvPr>
          <p:cNvCxnSpPr>
            <a:cxnSpLocks/>
          </p:cNvCxnSpPr>
          <p:nvPr/>
        </p:nvCxnSpPr>
        <p:spPr>
          <a:xfrm>
            <a:off x="7681107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E5AD0C-94E6-9795-4421-9E1F319286DA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CFD4-C6AE-AFEE-3096-543A9325A2B5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A19E-362F-AAA3-2374-56ADBF54E3CE}"/>
              </a:ext>
            </a:extLst>
          </p:cNvPr>
          <p:cNvSpPr txBox="1"/>
          <p:nvPr/>
        </p:nvSpPr>
        <p:spPr>
          <a:xfrm>
            <a:off x="5848521" y="5604052"/>
            <a:ext cx="49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CB829-AA18-EBA3-241C-9C23C1575AC1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C223B8-731B-9075-B412-606A3603447E}"/>
              </a:ext>
            </a:extLst>
          </p:cNvPr>
          <p:cNvSpPr txBox="1"/>
          <p:nvPr/>
        </p:nvSpPr>
        <p:spPr>
          <a:xfrm>
            <a:off x="7815979" y="5604050"/>
            <a:ext cx="64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2.5</a:t>
            </a:r>
          </a:p>
        </p:txBody>
      </p:sp>
      <p:pic>
        <p:nvPicPr>
          <p:cNvPr id="14" name="Picture 13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1A138F63-A6FC-A9A5-CC4E-215EB0EAA1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8103603" y="4933564"/>
            <a:ext cx="290613" cy="328600"/>
          </a:xfrm>
          <a:prstGeom prst="rect">
            <a:avLst/>
          </a:prstGeom>
        </p:spPr>
      </p:pic>
      <p:pic>
        <p:nvPicPr>
          <p:cNvPr id="16" name="Picture 1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33344333-E178-6FD9-6644-FA6F0F0BD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737593" y="4767423"/>
            <a:ext cx="290613" cy="328600"/>
          </a:xfrm>
          <a:prstGeom prst="rect">
            <a:avLst/>
          </a:prstGeom>
        </p:spPr>
      </p:pic>
      <p:pic>
        <p:nvPicPr>
          <p:cNvPr id="18" name="Picture 17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DB54AA94-87A6-4E9E-9EDE-5562D8D8F9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818790" y="5173407"/>
            <a:ext cx="290613" cy="328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4BA58-1D6C-096B-389C-6D81FB6D2EC1}"/>
              </a:ext>
            </a:extLst>
          </p:cNvPr>
          <p:cNvSpPr/>
          <p:nvPr/>
        </p:nvSpPr>
        <p:spPr>
          <a:xfrm>
            <a:off x="5605342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683BBAC-F3CE-7A98-939D-76A1E9F7173E}"/>
              </a:ext>
            </a:extLst>
          </p:cNvPr>
          <p:cNvSpPr/>
          <p:nvPr/>
        </p:nvSpPr>
        <p:spPr>
          <a:xfrm>
            <a:off x="5611968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B00DC5-1AC2-EFD3-A8B8-2A24CE5543F2}"/>
              </a:ext>
            </a:extLst>
          </p:cNvPr>
          <p:cNvSpPr/>
          <p:nvPr/>
        </p:nvSpPr>
        <p:spPr>
          <a:xfrm>
            <a:off x="5611968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5BFCCF-996D-A3EB-666A-AA3F6A9E642B}"/>
              </a:ext>
            </a:extLst>
          </p:cNvPr>
          <p:cNvSpPr/>
          <p:nvPr/>
        </p:nvSpPr>
        <p:spPr>
          <a:xfrm>
            <a:off x="6665516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E0B7D9-34BD-055D-3860-614EB3378758}"/>
              </a:ext>
            </a:extLst>
          </p:cNvPr>
          <p:cNvSpPr/>
          <p:nvPr/>
        </p:nvSpPr>
        <p:spPr>
          <a:xfrm>
            <a:off x="6672142" y="3389949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79E7663-FD8A-1B03-E79B-43F074F5F854}"/>
              </a:ext>
            </a:extLst>
          </p:cNvPr>
          <p:cNvSpPr/>
          <p:nvPr/>
        </p:nvSpPr>
        <p:spPr>
          <a:xfrm>
            <a:off x="6672142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A1919C-9C0F-EA3C-D8B9-6E3D06E586B8}"/>
              </a:ext>
            </a:extLst>
          </p:cNvPr>
          <p:cNvSpPr/>
          <p:nvPr/>
        </p:nvSpPr>
        <p:spPr>
          <a:xfrm>
            <a:off x="7712438" y="2740592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A7C5AE2-87B2-EAA7-AADF-4EC36342DE31}"/>
              </a:ext>
            </a:extLst>
          </p:cNvPr>
          <p:cNvSpPr/>
          <p:nvPr/>
        </p:nvSpPr>
        <p:spPr>
          <a:xfrm>
            <a:off x="7719064" y="3383323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DDE079-BFCB-AE26-F6B1-0483CCD8E199}"/>
              </a:ext>
            </a:extLst>
          </p:cNvPr>
          <p:cNvSpPr/>
          <p:nvPr/>
        </p:nvSpPr>
        <p:spPr>
          <a:xfrm>
            <a:off x="7719064" y="4052558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7BF2F66-525A-D70D-C39C-4B128146718C}"/>
              </a:ext>
            </a:extLst>
          </p:cNvPr>
          <p:cNvSpPr/>
          <p:nvPr/>
        </p:nvSpPr>
        <p:spPr>
          <a:xfrm>
            <a:off x="4558421" y="2747218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7BD97D6-E142-27E6-EEBD-677CBAEB8D12}"/>
              </a:ext>
            </a:extLst>
          </p:cNvPr>
          <p:cNvSpPr/>
          <p:nvPr/>
        </p:nvSpPr>
        <p:spPr>
          <a:xfrm>
            <a:off x="4565047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1B4EA1-6BCB-5D23-2019-C231309D2FCF}"/>
              </a:ext>
            </a:extLst>
          </p:cNvPr>
          <p:cNvSpPr/>
          <p:nvPr/>
        </p:nvSpPr>
        <p:spPr>
          <a:xfrm>
            <a:off x="4565047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C45A81-E066-550A-5EAE-D27E34830844}"/>
              </a:ext>
            </a:extLst>
          </p:cNvPr>
          <p:cNvSpPr/>
          <p:nvPr/>
        </p:nvSpPr>
        <p:spPr>
          <a:xfrm>
            <a:off x="3471742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7E3098-9CB9-768A-FEAC-48FED406ED67}"/>
              </a:ext>
            </a:extLst>
          </p:cNvPr>
          <p:cNvSpPr/>
          <p:nvPr/>
        </p:nvSpPr>
        <p:spPr>
          <a:xfrm>
            <a:off x="3478368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DDD71C1-855C-279E-7140-DE06751B909B}"/>
              </a:ext>
            </a:extLst>
          </p:cNvPr>
          <p:cNvSpPr/>
          <p:nvPr/>
        </p:nvSpPr>
        <p:spPr>
          <a:xfrm>
            <a:off x="3478368" y="4059184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13044130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0ADC-1639-46C5-5BB6-8EE0E0AF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43C00-B7AD-48B2-E3C1-0F09DCAA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4FB9E6-3CDB-5C10-9F31-A42546C7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 b="0">
              <a:solidFill>
                <a:srgbClr val="000000"/>
              </a:solidFill>
              <a:latin typeface="Arial Black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89E27-0DAE-2529-80B0-17C1CA1F9080}"/>
              </a:ext>
            </a:extLst>
          </p:cNvPr>
          <p:cNvCxnSpPr/>
          <p:nvPr/>
        </p:nvCxnSpPr>
        <p:spPr>
          <a:xfrm>
            <a:off x="4513035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AC983B-B500-B904-7A52-7AF1CCAD0440}"/>
              </a:ext>
            </a:extLst>
          </p:cNvPr>
          <p:cNvCxnSpPr>
            <a:cxnSpLocks/>
          </p:cNvCxnSpPr>
          <p:nvPr/>
        </p:nvCxnSpPr>
        <p:spPr>
          <a:xfrm>
            <a:off x="5583315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DE1484-A2B1-1BC3-7C7D-F2361471F649}"/>
              </a:ext>
            </a:extLst>
          </p:cNvPr>
          <p:cNvCxnSpPr>
            <a:cxnSpLocks/>
          </p:cNvCxnSpPr>
          <p:nvPr/>
        </p:nvCxnSpPr>
        <p:spPr>
          <a:xfrm>
            <a:off x="6617453" y="2185806"/>
            <a:ext cx="27574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652BF3-5D60-6CD3-CC1B-1C4F88D118F6}"/>
              </a:ext>
            </a:extLst>
          </p:cNvPr>
          <p:cNvCxnSpPr>
            <a:cxnSpLocks/>
          </p:cNvCxnSpPr>
          <p:nvPr/>
        </p:nvCxnSpPr>
        <p:spPr>
          <a:xfrm>
            <a:off x="7681107" y="2185806"/>
            <a:ext cx="7696" cy="3311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9B4D76-39B1-B3BE-1C5B-34560681C0CF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4F087-38F3-799D-094C-A243D6679A09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EEEC85-B343-4FF5-6E20-1132C3D3416E}"/>
              </a:ext>
            </a:extLst>
          </p:cNvPr>
          <p:cNvSpPr txBox="1"/>
          <p:nvPr/>
        </p:nvSpPr>
        <p:spPr>
          <a:xfrm>
            <a:off x="5848521" y="5604052"/>
            <a:ext cx="49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AC28D-0B2E-F670-3824-A75B8034A887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F7D1E6-809D-C3AD-5EFE-AA49EF68CAFC}"/>
              </a:ext>
            </a:extLst>
          </p:cNvPr>
          <p:cNvSpPr txBox="1"/>
          <p:nvPr/>
        </p:nvSpPr>
        <p:spPr>
          <a:xfrm>
            <a:off x="7815979" y="5604050"/>
            <a:ext cx="64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2.5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32AAB2-5A5E-F753-20D5-253E010F7866}"/>
              </a:ext>
            </a:extLst>
          </p:cNvPr>
          <p:cNvSpPr/>
          <p:nvPr/>
        </p:nvSpPr>
        <p:spPr>
          <a:xfrm>
            <a:off x="5605342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C5C004-1CD4-C0B7-9E0F-12522A62C731}"/>
              </a:ext>
            </a:extLst>
          </p:cNvPr>
          <p:cNvSpPr/>
          <p:nvPr/>
        </p:nvSpPr>
        <p:spPr>
          <a:xfrm>
            <a:off x="5611968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5C5BBC0-A11E-B902-1896-B742CD5C60C7}"/>
              </a:ext>
            </a:extLst>
          </p:cNvPr>
          <p:cNvSpPr/>
          <p:nvPr/>
        </p:nvSpPr>
        <p:spPr>
          <a:xfrm>
            <a:off x="5611968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B91F6C-65A1-6C04-155A-A0854B32EDFE}"/>
              </a:ext>
            </a:extLst>
          </p:cNvPr>
          <p:cNvSpPr/>
          <p:nvPr/>
        </p:nvSpPr>
        <p:spPr>
          <a:xfrm>
            <a:off x="6665516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000449-111A-BE95-9CD8-040D3E5D8C3B}"/>
              </a:ext>
            </a:extLst>
          </p:cNvPr>
          <p:cNvSpPr/>
          <p:nvPr/>
        </p:nvSpPr>
        <p:spPr>
          <a:xfrm>
            <a:off x="6672142" y="3389949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445950A-DFE9-8BBA-5CD0-8D253A979FCC}"/>
              </a:ext>
            </a:extLst>
          </p:cNvPr>
          <p:cNvSpPr/>
          <p:nvPr/>
        </p:nvSpPr>
        <p:spPr>
          <a:xfrm>
            <a:off x="6672142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BBE55CD-933D-6C44-D49F-B84300996146}"/>
              </a:ext>
            </a:extLst>
          </p:cNvPr>
          <p:cNvSpPr/>
          <p:nvPr/>
        </p:nvSpPr>
        <p:spPr>
          <a:xfrm>
            <a:off x="7712438" y="2740592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B5C507C-1683-18A3-3B77-D3019929F7DE}"/>
              </a:ext>
            </a:extLst>
          </p:cNvPr>
          <p:cNvSpPr/>
          <p:nvPr/>
        </p:nvSpPr>
        <p:spPr>
          <a:xfrm>
            <a:off x="7719064" y="3383323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7F3FBB3-6F94-9490-273B-ED72EF48BA9E}"/>
              </a:ext>
            </a:extLst>
          </p:cNvPr>
          <p:cNvSpPr/>
          <p:nvPr/>
        </p:nvSpPr>
        <p:spPr>
          <a:xfrm>
            <a:off x="7719064" y="4052558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279BF-3328-C2DD-2F0B-FAE6AB617CF3}"/>
              </a:ext>
            </a:extLst>
          </p:cNvPr>
          <p:cNvSpPr/>
          <p:nvPr/>
        </p:nvSpPr>
        <p:spPr>
          <a:xfrm>
            <a:off x="4558421" y="2747218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C0C2B05-1756-2FAE-1ADF-F55D0CF45770}"/>
              </a:ext>
            </a:extLst>
          </p:cNvPr>
          <p:cNvSpPr/>
          <p:nvPr/>
        </p:nvSpPr>
        <p:spPr>
          <a:xfrm>
            <a:off x="4565047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04C5CA-DC4F-A759-5992-3E7BDCD7740D}"/>
              </a:ext>
            </a:extLst>
          </p:cNvPr>
          <p:cNvSpPr/>
          <p:nvPr/>
        </p:nvSpPr>
        <p:spPr>
          <a:xfrm>
            <a:off x="4565047" y="4059184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A544358-CF24-3A69-1F43-775C14A5A64B}"/>
              </a:ext>
            </a:extLst>
          </p:cNvPr>
          <p:cNvSpPr/>
          <p:nvPr/>
        </p:nvSpPr>
        <p:spPr>
          <a:xfrm>
            <a:off x="3471742" y="2747218"/>
            <a:ext cx="1000485" cy="45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1FC18F6-9C1A-6C17-9A00-0F38609A23F4}"/>
              </a:ext>
            </a:extLst>
          </p:cNvPr>
          <p:cNvSpPr/>
          <p:nvPr/>
        </p:nvSpPr>
        <p:spPr>
          <a:xfrm>
            <a:off x="3478368" y="3389949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BD71E6E-578A-E619-C4AF-EDB4984990F2}"/>
              </a:ext>
            </a:extLst>
          </p:cNvPr>
          <p:cNvSpPr/>
          <p:nvPr/>
        </p:nvSpPr>
        <p:spPr>
          <a:xfrm>
            <a:off x="3478368" y="4059184"/>
            <a:ext cx="1000485" cy="4545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E5C81-DF56-5094-5C01-7AA31265FBE9}"/>
              </a:ext>
            </a:extLst>
          </p:cNvPr>
          <p:cNvSpPr txBox="1"/>
          <p:nvPr/>
        </p:nvSpPr>
        <p:spPr>
          <a:xfrm>
            <a:off x="7717625" y="4908882"/>
            <a:ext cx="1276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IPC=2.55</a:t>
            </a:r>
          </a:p>
        </p:txBody>
      </p:sp>
    </p:spTree>
    <p:extLst>
      <p:ext uri="{BB962C8B-B14F-4D97-AF65-F5344CB8AC3E}">
        <p14:creationId xmlns:p14="http://schemas.microsoft.com/office/powerpoint/2010/main" val="474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CF858-4F82-3658-E0F6-E94E092F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C39CC-CC34-9315-5DA9-11230457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2DD88A-8BFC-B6F2-1ADC-F5B57F9F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D56C694-C996-048C-9DEC-B79FE630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1" y="1537665"/>
            <a:ext cx="6071981" cy="1682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E5B42-F40A-0BF2-C759-17CE144C8426}"/>
              </a:ext>
            </a:extLst>
          </p:cNvPr>
          <p:cNvSpPr txBox="1"/>
          <p:nvPr/>
        </p:nvSpPr>
        <p:spPr>
          <a:xfrm>
            <a:off x="1795670" y="6122504"/>
            <a:ext cx="8123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Gerogiannis</a:t>
            </a:r>
            <a:r>
              <a:rPr lang="en-US" sz="1200"/>
              <a:t> &amp; Torrellas, "Micro-Armed Bandit: Lightweight &amp; Reusable Reinforcement Learning for Microarchitecture Decision-Making," Micro 2023</a:t>
            </a:r>
          </a:p>
        </p:txBody>
      </p:sp>
      <p:pic>
        <p:nvPicPr>
          <p:cNvPr id="5" name="Picture 4" descr="A diagram of a mathematical unit&#10;&#10;AI-generated content may be incorrect.">
            <a:extLst>
              <a:ext uri="{FF2B5EF4-FFF2-40B4-BE49-F238E27FC236}">
                <a16:creationId xmlns:a16="http://schemas.microsoft.com/office/drawing/2014/main" id="{BE1B700F-0998-A775-A2E3-BA178BE1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857" y="3133178"/>
            <a:ext cx="4191469" cy="262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C20B-6683-FD4F-1355-1EA9C0A2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9A067-F487-4520-488F-06EDE553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 descr="A diagram of a phase&#10;&#10;AI-generated content may be incorrect.">
            <a:extLst>
              <a:ext uri="{FF2B5EF4-FFF2-40B4-BE49-F238E27FC236}">
                <a16:creationId xmlns:a16="http://schemas.microsoft.com/office/drawing/2014/main" id="{71E571CA-A759-C509-C2CB-1F816BACF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1" t="16901" r="75082" b="14085"/>
          <a:stretch>
            <a:fillRect/>
          </a:stretch>
        </p:blipFill>
        <p:spPr>
          <a:xfrm>
            <a:off x="843220" y="3850973"/>
            <a:ext cx="2616912" cy="15300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F9B21B-50E8-12AB-CD91-3EFBD658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79CAFEE-FAC5-C7D9-A789-C0800760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1" y="1537665"/>
            <a:ext cx="6071981" cy="1682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E35185-A76C-FC5D-D885-FE2D322141B8}"/>
              </a:ext>
            </a:extLst>
          </p:cNvPr>
          <p:cNvSpPr/>
          <p:nvPr/>
        </p:nvSpPr>
        <p:spPr>
          <a:xfrm>
            <a:off x="3222311" y="4465800"/>
            <a:ext cx="206637" cy="25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20729-8FFC-6CAC-B566-E3174D7DE89E}"/>
              </a:ext>
            </a:extLst>
          </p:cNvPr>
          <p:cNvSpPr/>
          <p:nvPr/>
        </p:nvSpPr>
        <p:spPr>
          <a:xfrm>
            <a:off x="3175584" y="4749294"/>
            <a:ext cx="300089" cy="31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86178-6FCC-3705-6EAE-42EE3A0F2038}"/>
              </a:ext>
            </a:extLst>
          </p:cNvPr>
          <p:cNvSpPr txBox="1"/>
          <p:nvPr/>
        </p:nvSpPr>
        <p:spPr>
          <a:xfrm>
            <a:off x="1795670" y="6122504"/>
            <a:ext cx="8123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Gerogiannis</a:t>
            </a:r>
            <a:r>
              <a:rPr lang="en-US" sz="1200"/>
              <a:t> &amp; Torrellas, "Micro-Armed Bandit: Lightweight &amp; Reusable Reinforcement Learning for Microarchitecture Decision-Making," Micro 2023</a:t>
            </a:r>
          </a:p>
        </p:txBody>
      </p:sp>
    </p:spTree>
    <p:extLst>
      <p:ext uri="{BB962C8B-B14F-4D97-AF65-F5344CB8AC3E}">
        <p14:creationId xmlns:p14="http://schemas.microsoft.com/office/powerpoint/2010/main" val="373352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4828-6F75-C53D-A90B-F105F1326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3CDB3-054E-90E5-8300-49BD7520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 descr="A diagram of a phase&#10;&#10;AI-generated content may be incorrect.">
            <a:extLst>
              <a:ext uri="{FF2B5EF4-FFF2-40B4-BE49-F238E27FC236}">
                <a16:creationId xmlns:a16="http://schemas.microsoft.com/office/drawing/2014/main" id="{D00F2B8F-2E6B-3ECA-D523-5AC3F01E9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5" t="17015" r="52804" b="14030"/>
          <a:stretch>
            <a:fillRect/>
          </a:stretch>
        </p:blipFill>
        <p:spPr>
          <a:xfrm>
            <a:off x="840271" y="3850973"/>
            <a:ext cx="4959072" cy="1528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D7F636F-9FB8-0024-C5E1-E51CCB66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BF064D3-5EA4-6AC1-D80E-B896E588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1" y="1537665"/>
            <a:ext cx="6071981" cy="1682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58B644-08A2-F610-B589-CDB0DABB0EA7}"/>
              </a:ext>
            </a:extLst>
          </p:cNvPr>
          <p:cNvSpPr/>
          <p:nvPr/>
        </p:nvSpPr>
        <p:spPr>
          <a:xfrm>
            <a:off x="5561320" y="4459554"/>
            <a:ext cx="206637" cy="25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4305A-0242-A3E5-D589-4DB62565E6E8}"/>
              </a:ext>
            </a:extLst>
          </p:cNvPr>
          <p:cNvSpPr/>
          <p:nvPr/>
        </p:nvSpPr>
        <p:spPr>
          <a:xfrm>
            <a:off x="5488088" y="4743048"/>
            <a:ext cx="300089" cy="31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1AC4F-F324-71E4-A256-9E934DF971B2}"/>
              </a:ext>
            </a:extLst>
          </p:cNvPr>
          <p:cNvSpPr txBox="1"/>
          <p:nvPr/>
        </p:nvSpPr>
        <p:spPr>
          <a:xfrm>
            <a:off x="1795670" y="6122504"/>
            <a:ext cx="8123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Gerogiannis</a:t>
            </a:r>
            <a:r>
              <a:rPr lang="en-US" sz="1200"/>
              <a:t> &amp; Torrellas, "Micro-Armed Bandit: Lightweight &amp; Reusable Reinforcement Learning for Microarchitecture Decision-Making," Micro 2023</a:t>
            </a:r>
          </a:p>
        </p:txBody>
      </p:sp>
    </p:spTree>
    <p:extLst>
      <p:ext uri="{BB962C8B-B14F-4D97-AF65-F5344CB8AC3E}">
        <p14:creationId xmlns:p14="http://schemas.microsoft.com/office/powerpoint/2010/main" val="340919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AE794-7364-5C50-5B88-63C2DBFB1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F5FE0-C95E-7921-4E98-6D62852C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 descr="A diagram of a phase&#10;&#10;AI-generated content may be incorrect.">
            <a:extLst>
              <a:ext uri="{FF2B5EF4-FFF2-40B4-BE49-F238E27FC236}">
                <a16:creationId xmlns:a16="http://schemas.microsoft.com/office/drawing/2014/main" id="{5325EECA-2B52-B15F-3875-160872FB4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2" t="-2056" r="30582" b="14366"/>
          <a:stretch>
            <a:fillRect/>
          </a:stretch>
        </p:blipFill>
        <p:spPr>
          <a:xfrm>
            <a:off x="838312" y="3430634"/>
            <a:ext cx="7294971" cy="19440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CE626C-FDD9-7920-1AA9-F155162D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3B39084-D822-5E02-59F5-F0D04893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1" y="1537665"/>
            <a:ext cx="6071981" cy="1682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16FE2-0EC6-390B-1F6A-F32E029CBCE6}"/>
              </a:ext>
            </a:extLst>
          </p:cNvPr>
          <p:cNvSpPr/>
          <p:nvPr/>
        </p:nvSpPr>
        <p:spPr>
          <a:xfrm>
            <a:off x="7897287" y="4465800"/>
            <a:ext cx="206637" cy="25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5A5FB-D363-1F55-EF12-BEDF25DC0E2D}"/>
              </a:ext>
            </a:extLst>
          </p:cNvPr>
          <p:cNvSpPr/>
          <p:nvPr/>
        </p:nvSpPr>
        <p:spPr>
          <a:xfrm>
            <a:off x="7799072" y="4755540"/>
            <a:ext cx="300089" cy="31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EC602-7774-59AF-4633-D7868F4FFD8A}"/>
              </a:ext>
            </a:extLst>
          </p:cNvPr>
          <p:cNvSpPr txBox="1"/>
          <p:nvPr/>
        </p:nvSpPr>
        <p:spPr>
          <a:xfrm>
            <a:off x="1795670" y="6122504"/>
            <a:ext cx="8123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Gerogiannis</a:t>
            </a:r>
            <a:r>
              <a:rPr lang="en-US" sz="1200"/>
              <a:t> &amp; Torrellas, "Micro-Armed Bandit: Lightweight &amp; Reusable Reinforcement Learning for Microarchitecture Decision-Making," Micro 2023</a:t>
            </a:r>
          </a:p>
        </p:txBody>
      </p:sp>
    </p:spTree>
    <p:extLst>
      <p:ext uri="{BB962C8B-B14F-4D97-AF65-F5344CB8AC3E}">
        <p14:creationId xmlns:p14="http://schemas.microsoft.com/office/powerpoint/2010/main" val="350802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F6242-25B2-DC8D-3AD8-8E475A5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719F-B6B4-D90C-21D8-5468A19D52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Many prefetchers collect feedback to tune their actions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Pythia and Berti both use accuracy/timeliness information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Arial"/>
              <a:ea typeface="Source Sans Pro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Source Sans Pro"/>
                <a:cs typeface="Arial"/>
              </a:rPr>
              <a:t>Complex relationship between heuristics and performance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Tradeoff between accuracy and coverage changes between workloads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Arial"/>
              <a:ea typeface="Source Sans Pro"/>
              <a:cs typeface="Arial"/>
            </a:endParaRPr>
          </a:p>
          <a:p>
            <a:r>
              <a:rPr lang="en-US">
                <a:latin typeface="Arial"/>
                <a:ea typeface="Source Sans Pro"/>
                <a:cs typeface="Arial"/>
              </a:rPr>
              <a:t>Individual prefetchers struggle to use performance as feedback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>
                <a:latin typeface="Arial"/>
                <a:ea typeface="Source Sans Pro"/>
                <a:cs typeface="Arial"/>
              </a:rPr>
              <a:t>Performance</a:t>
            </a:r>
            <a:r>
              <a:rPr lang="en-US">
                <a:latin typeface="Arial"/>
                <a:ea typeface="Source Sans Pro"/>
                <a:cs typeface="Arial"/>
              </a:rPr>
              <a:t> is a very coarse-grained metric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Prefetchers must make fine-grained decisions (stride offsets, etc.)</a:t>
            </a:r>
          </a:p>
          <a:p>
            <a:endParaRPr lang="en-US">
              <a:latin typeface="Arial"/>
              <a:ea typeface="Source Sans Pro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56E20-5D38-C5B9-3F78-310E3B64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Prefetching Feedback Mechanisms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91315-A6C0-9A9B-D359-06396D37F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F7CF-95D9-F7A2-7D23-833DE1D7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 descr="A diagram of a phase&#10;&#10;AI-generated content may be incorrect.">
            <a:extLst>
              <a:ext uri="{FF2B5EF4-FFF2-40B4-BE49-F238E27FC236}">
                <a16:creationId xmlns:a16="http://schemas.microsoft.com/office/drawing/2014/main" id="{DEF92937-0C4F-D498-299F-0F1EFF4101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7" t="-2041" r="-73" b="14085"/>
          <a:stretch>
            <a:fillRect/>
          </a:stretch>
        </p:blipFill>
        <p:spPr>
          <a:xfrm>
            <a:off x="840159" y="3429094"/>
            <a:ext cx="10514754" cy="19500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E0EAF5-533B-E2AE-4628-BA3E3FB5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Micro-Armed Bandit for Prefetching</a:t>
            </a:r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E584C50-F549-E56F-E837-C7E44B54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1" y="1537665"/>
            <a:ext cx="6071981" cy="1682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D35C18-646C-758D-C10F-4F224531F21B}"/>
              </a:ext>
            </a:extLst>
          </p:cNvPr>
          <p:cNvSpPr/>
          <p:nvPr/>
        </p:nvSpPr>
        <p:spPr>
          <a:xfrm>
            <a:off x="5561320" y="4465800"/>
            <a:ext cx="206637" cy="25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CC6BA-7A46-C499-AF7B-19A93EEADABB}"/>
              </a:ext>
            </a:extLst>
          </p:cNvPr>
          <p:cNvSpPr/>
          <p:nvPr/>
        </p:nvSpPr>
        <p:spPr>
          <a:xfrm>
            <a:off x="5488088" y="4749294"/>
            <a:ext cx="300089" cy="31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62624-ABC4-D7B1-DADD-BD192E63E2B5}"/>
              </a:ext>
            </a:extLst>
          </p:cNvPr>
          <p:cNvSpPr txBox="1"/>
          <p:nvPr/>
        </p:nvSpPr>
        <p:spPr>
          <a:xfrm>
            <a:off x="1795670" y="6122504"/>
            <a:ext cx="8123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Gerogiannis</a:t>
            </a:r>
            <a:r>
              <a:rPr lang="en-US" sz="1200"/>
              <a:t> &amp; Torrellas, "Micro-Armed Bandit: Lightweight &amp; Reusable Reinforcement Learning for Microarchitecture Decision-Making," Micro 2023</a:t>
            </a:r>
          </a:p>
        </p:txBody>
      </p:sp>
    </p:spTree>
    <p:extLst>
      <p:ext uri="{BB962C8B-B14F-4D97-AF65-F5344CB8AC3E}">
        <p14:creationId xmlns:p14="http://schemas.microsoft.com/office/powerpoint/2010/main" val="199871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B3AC-CF35-B459-8C2A-C633D93D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F6CFEF-1FB5-360B-0436-52B322B3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Multi-Core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93DF8-281C-A937-26FE-9190688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4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92D8-BAD5-1894-9BF3-055598FAA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D170C-CC6E-5BE1-A344-AD06381F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Multi-Core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CAB9E-20C6-739C-6F96-6E22C47D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22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708229-7270-539A-EACD-457B366B8C1D}"/>
              </a:ext>
            </a:extLst>
          </p:cNvPr>
          <p:cNvGrpSpPr/>
          <p:nvPr/>
        </p:nvGrpSpPr>
        <p:grpSpPr>
          <a:xfrm>
            <a:off x="2160333" y="2739961"/>
            <a:ext cx="1848823" cy="1378079"/>
            <a:chOff x="600701" y="2647885"/>
            <a:chExt cx="1848823" cy="137807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5D124D0-951B-4D07-A5A3-992C33595ECD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4F6AC7-0766-22C8-01F9-EFEBBFEEA1C7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59976F-38A5-AEDE-7500-FB35F7AE6A58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DE8811-5C26-DA17-2299-32A8EBAFBF2D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0A8253-C5E4-0E4F-D7D9-1C916D876BEE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7BFC98-DBE6-5889-A6F3-03F6B64DBE36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2E1F1D-1484-BAEC-3C2B-4FB5C6D01214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7CE12A-116A-D5A8-2010-DB909A83F5C1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4901E-74FB-9C24-B8DA-3718139837EC}"/>
              </a:ext>
            </a:extLst>
          </p:cNvPr>
          <p:cNvGrpSpPr/>
          <p:nvPr/>
        </p:nvGrpSpPr>
        <p:grpSpPr>
          <a:xfrm>
            <a:off x="4188254" y="2739961"/>
            <a:ext cx="1848823" cy="1378079"/>
            <a:chOff x="600701" y="2647885"/>
            <a:chExt cx="1848823" cy="13780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55BBAD-2C7C-807A-48B5-11E827688DD0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BD4662-E07D-7BB6-85D5-BCD57F316D62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249834-27D3-5267-06C8-EE01DE4D45D4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524640-1459-172F-D10E-02236102A7B2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09C65A-8794-D627-3FAC-D31A273DCEAD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FE2F68-633F-D79F-DF51-EE9798988C6C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4D5AAE-00A2-9337-1092-28A084D10ED5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A066C8-4861-821F-FB6F-C476A90DA4C3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5BA6B4-F2CF-24D7-1686-4AD95A2F9779}"/>
              </a:ext>
            </a:extLst>
          </p:cNvPr>
          <p:cNvGrpSpPr/>
          <p:nvPr/>
        </p:nvGrpSpPr>
        <p:grpSpPr>
          <a:xfrm>
            <a:off x="6216175" y="2739960"/>
            <a:ext cx="1848823" cy="1378079"/>
            <a:chOff x="600701" y="2647885"/>
            <a:chExt cx="1848823" cy="137807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D573F95-95B5-7AFB-2E2F-D0CE71873486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9C8585-4054-FE42-9741-6F8C84DE361F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21AAD8-DD1D-8008-B097-434344260A04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7DF108-08FA-10E6-9F39-61E0BA6621C0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0A5B77-7725-942D-E282-5D4C227C4CA2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C2FA87-E5CE-F1B5-3AED-9E21F99EDB57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329819-6536-3F12-6A81-CB800404B654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094854-A5B8-47EA-7176-E57B0672C6AB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33EC2-DD64-8FE0-6FDC-56CCCA2F9386}"/>
              </a:ext>
            </a:extLst>
          </p:cNvPr>
          <p:cNvGrpSpPr/>
          <p:nvPr/>
        </p:nvGrpSpPr>
        <p:grpSpPr>
          <a:xfrm>
            <a:off x="8182844" y="2739959"/>
            <a:ext cx="1848823" cy="1378079"/>
            <a:chOff x="600701" y="2647885"/>
            <a:chExt cx="1848823" cy="13780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A269634-1D30-B675-499F-64618A9A0480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FFCE9A-7761-D0CD-8D67-0167349B2B66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BF4EF5-9958-D985-5E51-5B9CF61BF388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3ECE42-8DDD-8CC4-D1FB-96F7A87D8F86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E796A9-1E3A-67FD-D8E2-C755B6D3F159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805311-6C96-5A8B-5736-CD041B8B58FE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F23AD6C-FC91-B6A1-5935-051195B48D27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A1CC76-64BE-E1BA-E3B8-7E17C4BF6FA7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7AE4ACD-8205-1267-FA9B-18F6CDC420FF}"/>
              </a:ext>
            </a:extLst>
          </p:cNvPr>
          <p:cNvSpPr/>
          <p:nvPr/>
        </p:nvSpPr>
        <p:spPr>
          <a:xfrm>
            <a:off x="2160333" y="4277148"/>
            <a:ext cx="7871334" cy="53395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E600F6-4BA4-0CD7-44BC-C3094DD4FC58}"/>
              </a:ext>
            </a:extLst>
          </p:cNvPr>
          <p:cNvSpPr/>
          <p:nvPr/>
        </p:nvSpPr>
        <p:spPr>
          <a:xfrm>
            <a:off x="2160333" y="4970216"/>
            <a:ext cx="7871334" cy="5339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0B75A-633A-47F4-95C9-5A6C4B8B6CE3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1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9154-223A-85B6-0AFE-48C96202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E9A254-5CCF-E470-6D14-A60A20FB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Multi-Core Problem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4D0C9-EEC7-84DA-EF49-0EAD01E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F0119-3DD9-D7CE-9053-C01917F4F96E}"/>
              </a:ext>
            </a:extLst>
          </p:cNvPr>
          <p:cNvGrpSpPr/>
          <p:nvPr/>
        </p:nvGrpSpPr>
        <p:grpSpPr>
          <a:xfrm>
            <a:off x="2160333" y="2739961"/>
            <a:ext cx="1848823" cy="1378079"/>
            <a:chOff x="600701" y="2647885"/>
            <a:chExt cx="1848823" cy="137807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B0B16C7-5232-D4F3-3BCF-EE78D36B118E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B11644-F2ED-575B-464D-5576EC118F98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F86FF3-E56A-E0A2-7A95-C355D67111D3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B7D57A-DD92-64B8-857C-BDB67FC5ADCE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0DF54E-72A4-B1FA-CF49-D28EDDDAABAD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B7CBAF-0160-5C30-ED18-752B2360BCC2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47B3A1-F63C-422A-7CB4-89053716AF08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982F20-2B4E-0AFB-761B-B9E586A941BD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94497-AE46-7CA5-E518-1E874CB2B15A}"/>
              </a:ext>
            </a:extLst>
          </p:cNvPr>
          <p:cNvGrpSpPr/>
          <p:nvPr/>
        </p:nvGrpSpPr>
        <p:grpSpPr>
          <a:xfrm>
            <a:off x="4188254" y="2739961"/>
            <a:ext cx="1848823" cy="1378079"/>
            <a:chOff x="600701" y="2647885"/>
            <a:chExt cx="1848823" cy="13780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EF56738-AFBD-1220-5A11-134D94876D0C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2801B7-CC72-CDBD-ED1D-7032115DB4EA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715231-5412-8FA5-70E7-BDD787D9B2D4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76ECB-B800-00DC-11A1-AA8657B62806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87DD720-8942-93FF-A8E2-C867F93F38A3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5CB0F-6914-C492-7C46-D609182B1C81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6645D9-9CC4-2D49-ED2F-DD05BDF41D77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B0B0B7-0A6A-AFFE-B9FF-7C80FDF1B1C5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BA3D33-D456-6B61-F16E-ECA82706C240}"/>
              </a:ext>
            </a:extLst>
          </p:cNvPr>
          <p:cNvGrpSpPr/>
          <p:nvPr/>
        </p:nvGrpSpPr>
        <p:grpSpPr>
          <a:xfrm>
            <a:off x="6216175" y="2739960"/>
            <a:ext cx="1848823" cy="1378079"/>
            <a:chOff x="600701" y="2647885"/>
            <a:chExt cx="1848823" cy="137807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6C4BBE4-CEA5-4D32-52A7-6F219C65BFE8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B693E7-3A5E-B1B6-C784-03FF3180B571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6FE08C-FFE8-71D5-8FFC-BDA3B1176C8A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740CA0-BB36-F710-0AAC-549039EE4D82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2F8937-4AE0-07B2-E981-2984C03FDDA7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549CA0-0DCC-2403-00C8-A3F3DFEF8069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8157A4-6348-49F8-8F61-1BD0F3CF81E0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4F803BF-8FBB-9928-2A7D-A0A9D11B5E45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3C1D3E-98D4-B96E-AA1B-19F43264603D}"/>
              </a:ext>
            </a:extLst>
          </p:cNvPr>
          <p:cNvGrpSpPr/>
          <p:nvPr/>
        </p:nvGrpSpPr>
        <p:grpSpPr>
          <a:xfrm>
            <a:off x="8182844" y="2739959"/>
            <a:ext cx="1848823" cy="1378079"/>
            <a:chOff x="600701" y="2647885"/>
            <a:chExt cx="1848823" cy="13780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D75713A-F27C-8E5A-BC1D-106EC3B6A524}"/>
                </a:ext>
              </a:extLst>
            </p:cNvPr>
            <p:cNvSpPr/>
            <p:nvPr/>
          </p:nvSpPr>
          <p:spPr>
            <a:xfrm>
              <a:off x="600701" y="2647885"/>
              <a:ext cx="1848823" cy="1378079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709040-4AA9-491A-F0FF-F8AC8CB44B59}"/>
                </a:ext>
              </a:extLst>
            </p:cNvPr>
            <p:cNvSpPr/>
            <p:nvPr/>
          </p:nvSpPr>
          <p:spPr>
            <a:xfrm>
              <a:off x="718547" y="2732576"/>
              <a:ext cx="649878" cy="35034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CPU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5B5406-6794-4E4C-A703-6B1D1039DB2E}"/>
                </a:ext>
              </a:extLst>
            </p:cNvPr>
            <p:cNvSpPr/>
            <p:nvPr/>
          </p:nvSpPr>
          <p:spPr>
            <a:xfrm>
              <a:off x="718547" y="3116963"/>
              <a:ext cx="649878" cy="12682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AAFBCE-6A3C-0C88-D401-5EEEF3069F4D}"/>
                </a:ext>
              </a:extLst>
            </p:cNvPr>
            <p:cNvSpPr/>
            <p:nvPr/>
          </p:nvSpPr>
          <p:spPr>
            <a:xfrm>
              <a:off x="718547" y="3291927"/>
              <a:ext cx="649878" cy="6220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88E2A1-E5AC-FE09-66FA-8F4D9BC6FE47}"/>
                </a:ext>
              </a:extLst>
            </p:cNvPr>
            <p:cNvSpPr/>
            <p:nvPr/>
          </p:nvSpPr>
          <p:spPr>
            <a:xfrm>
              <a:off x="1428565" y="3291927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B391FBB-AD24-74B4-9D32-4C9015209B27}"/>
                </a:ext>
              </a:extLst>
            </p:cNvPr>
            <p:cNvSpPr/>
            <p:nvPr/>
          </p:nvSpPr>
          <p:spPr>
            <a:xfrm>
              <a:off x="1428565" y="3508440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EC891D2-6F6A-9246-C55F-83183DDCDE57}"/>
                </a:ext>
              </a:extLst>
            </p:cNvPr>
            <p:cNvSpPr/>
            <p:nvPr/>
          </p:nvSpPr>
          <p:spPr>
            <a:xfrm>
              <a:off x="1428565" y="3717844"/>
              <a:ext cx="480758" cy="1778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B5AF9C-324A-4287-0E72-96EC6FE669AD}"/>
                </a:ext>
              </a:extLst>
            </p:cNvPr>
            <p:cNvSpPr/>
            <p:nvPr/>
          </p:nvSpPr>
          <p:spPr>
            <a:xfrm>
              <a:off x="1996590" y="3291927"/>
              <a:ext cx="379515" cy="5990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RL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7349ECF-3883-629A-A746-8FCEB27A310F}"/>
              </a:ext>
            </a:extLst>
          </p:cNvPr>
          <p:cNvSpPr/>
          <p:nvPr/>
        </p:nvSpPr>
        <p:spPr>
          <a:xfrm>
            <a:off x="2160333" y="4277148"/>
            <a:ext cx="7871334" cy="53395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9BC105-235B-C899-0383-D21079D4A50A}"/>
              </a:ext>
            </a:extLst>
          </p:cNvPr>
          <p:cNvSpPr/>
          <p:nvPr/>
        </p:nvSpPr>
        <p:spPr>
          <a:xfrm>
            <a:off x="2160333" y="4970216"/>
            <a:ext cx="7871334" cy="5339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F8DB1C-0A81-75B8-D4E5-45A4B9D18E39}"/>
              </a:ext>
            </a:extLst>
          </p:cNvPr>
          <p:cNvCxnSpPr>
            <a:cxnSpLocks/>
          </p:cNvCxnSpPr>
          <p:nvPr/>
        </p:nvCxnSpPr>
        <p:spPr>
          <a:xfrm>
            <a:off x="3084744" y="4118036"/>
            <a:ext cx="2058548" cy="299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7D71F-5FB0-8813-0E52-0703D4E25F35}"/>
              </a:ext>
            </a:extLst>
          </p:cNvPr>
          <p:cNvCxnSpPr>
            <a:cxnSpLocks/>
          </p:cNvCxnSpPr>
          <p:nvPr/>
        </p:nvCxnSpPr>
        <p:spPr>
          <a:xfrm>
            <a:off x="5112665" y="4118036"/>
            <a:ext cx="521129" cy="187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E679DE-9781-4DD5-D237-0F96E57A893C}"/>
              </a:ext>
            </a:extLst>
          </p:cNvPr>
          <p:cNvCxnSpPr>
            <a:cxnSpLocks/>
          </p:cNvCxnSpPr>
          <p:nvPr/>
        </p:nvCxnSpPr>
        <p:spPr>
          <a:xfrm flipH="1">
            <a:off x="6658960" y="4116673"/>
            <a:ext cx="481626" cy="19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23D01-A1EC-BC80-63B6-A92351CDE922}"/>
              </a:ext>
            </a:extLst>
          </p:cNvPr>
          <p:cNvCxnSpPr>
            <a:cxnSpLocks/>
          </p:cNvCxnSpPr>
          <p:nvPr/>
        </p:nvCxnSpPr>
        <p:spPr>
          <a:xfrm flipH="1">
            <a:off x="7140586" y="4115489"/>
            <a:ext cx="1966669" cy="3291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xplosion: 14 Points 23">
            <a:extLst>
              <a:ext uri="{FF2B5EF4-FFF2-40B4-BE49-F238E27FC236}">
                <a16:creationId xmlns:a16="http://schemas.microsoft.com/office/drawing/2014/main" id="{6EB1A838-A3CE-DE77-4DAE-DEC4F8437170}"/>
              </a:ext>
            </a:extLst>
          </p:cNvPr>
          <p:cNvSpPr/>
          <p:nvPr/>
        </p:nvSpPr>
        <p:spPr>
          <a:xfrm>
            <a:off x="5103836" y="4085479"/>
            <a:ext cx="2149173" cy="884737"/>
          </a:xfrm>
          <a:prstGeom prst="irregularSeal2">
            <a:avLst/>
          </a:prstGeom>
          <a:solidFill>
            <a:schemeClr val="tx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2961A-9736-C084-687C-B3B2C3DF6107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F371-DE85-44D2-D22A-725B07C5B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00504-E712-9F64-E9E7-55A74627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Aggressiveness Grows with Cores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2300B-E37E-6949-95F6-D0037D64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24</a:t>
            </a:fld>
            <a:endParaRPr lang="en-US"/>
          </a:p>
        </p:txBody>
      </p:sp>
      <p:pic>
        <p:nvPicPr>
          <p:cNvPr id="3" name="Content Placeholder 2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A21A61D9-05D7-B7F7-06E4-C2D48D5BF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00487" y="2111218"/>
            <a:ext cx="4391025" cy="32932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CA5B0D-B4DA-FCBC-4596-9164A6E3E45A}"/>
              </a:ext>
            </a:extLst>
          </p:cNvPr>
          <p:cNvSpPr/>
          <p:nvPr/>
        </p:nvSpPr>
        <p:spPr>
          <a:xfrm>
            <a:off x="7607300" y="3397315"/>
            <a:ext cx="355600" cy="44450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540FC-1B8D-F4C2-8CC3-8673A66A65E0}"/>
              </a:ext>
            </a:extLst>
          </p:cNvPr>
          <p:cNvSpPr txBox="1"/>
          <p:nvPr/>
        </p:nvSpPr>
        <p:spPr>
          <a:xfrm>
            <a:off x="8102600" y="3380150"/>
            <a:ext cx="287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Most become </a:t>
            </a:r>
            <a:r>
              <a:rPr lang="en-US" i="1">
                <a:solidFill>
                  <a:schemeClr val="accent4"/>
                </a:solidFill>
              </a:rPr>
              <a:t>less</a:t>
            </a:r>
            <a:r>
              <a:rPr lang="en-US">
                <a:solidFill>
                  <a:schemeClr val="accent4"/>
                </a:solidFill>
              </a:rPr>
              <a:t> aggressive when resources are scarce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559592-2C33-5135-AE27-A46F8EEFEFE1}"/>
              </a:ext>
            </a:extLst>
          </p:cNvPr>
          <p:cNvSpPr/>
          <p:nvPr/>
        </p:nvSpPr>
        <p:spPr>
          <a:xfrm>
            <a:off x="7607300" y="2921065"/>
            <a:ext cx="355600" cy="34283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7BCC8-7415-9FA3-82AD-EB5DC515042F}"/>
              </a:ext>
            </a:extLst>
          </p:cNvPr>
          <p:cNvSpPr txBox="1"/>
          <p:nvPr/>
        </p:nvSpPr>
        <p:spPr>
          <a:xfrm>
            <a:off x="8102600" y="2169152"/>
            <a:ext cx="287655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Bandit becomes </a:t>
            </a:r>
            <a:r>
              <a:rPr lang="en-US" i="1">
                <a:solidFill>
                  <a:schemeClr val="tx2"/>
                </a:solidFill>
              </a:rPr>
              <a:t>more</a:t>
            </a:r>
            <a:r>
              <a:rPr lang="en-US">
                <a:solidFill>
                  <a:schemeClr val="tx2"/>
                </a:solidFill>
              </a:rPr>
              <a:t> aggressive when resources are scarce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AFB92-C076-61CF-FCEE-E31844998FB8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82E5-5ED6-769E-8AE9-63F74360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CC748-8D2A-DBD3-8BA8-089FCA94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731A-E40A-9F42-8E60-A91398D7C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We address this with </a:t>
            </a:r>
            <a:r>
              <a:rPr lang="en-US" i="1">
                <a:latin typeface="Arial"/>
                <a:ea typeface="Source Sans Pro"/>
                <a:cs typeface="Arial"/>
              </a:rPr>
              <a:t>Micro-MAMA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A central agent supervises the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Pushes prefetcher agents towards better system-wide equilibria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6E8D7-3150-7668-08C9-3A14296B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Micro-MAMA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410F0-C0B6-AAC3-964F-51CE1194B92A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1D5DA763-F0E0-F856-26C5-BFA47F97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73" y="3119887"/>
            <a:ext cx="4419601" cy="21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7B6C-0ED9-0851-73B0-C71B3837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BFD2-0540-6EE8-071A-4567198A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Micro-MAMA Architecture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1D85-8569-6679-1059-7BC4D2DB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476E8-EFFC-E47E-E7CA-418550CA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20" y="1529949"/>
            <a:ext cx="8332759" cy="379810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942ADED-7E93-459E-ED83-9232E5F34A75}"/>
              </a:ext>
            </a:extLst>
          </p:cNvPr>
          <p:cNvCxnSpPr/>
          <p:nvPr/>
        </p:nvCxnSpPr>
        <p:spPr>
          <a:xfrm rot="5400000">
            <a:off x="3517437" y="3343901"/>
            <a:ext cx="967796" cy="780911"/>
          </a:xfrm>
          <a:prstGeom prst="bentConnector3">
            <a:avLst>
              <a:gd name="adj1" fmla="val 46552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25F7B1-15E1-617F-C5BE-7E9EBD7656F1}"/>
              </a:ext>
            </a:extLst>
          </p:cNvPr>
          <p:cNvSpPr txBox="1"/>
          <p:nvPr/>
        </p:nvSpPr>
        <p:spPr>
          <a:xfrm>
            <a:off x="3771066" y="3734356"/>
            <a:ext cx="15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 + Perf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094771F-6DCE-5476-FDB2-C16DBEDCE9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0877" y="3250455"/>
            <a:ext cx="2254858" cy="426615"/>
          </a:xfrm>
          <a:prstGeom prst="bentConnector3">
            <a:avLst>
              <a:gd name="adj1" fmla="val -1209"/>
            </a:avLst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687E66-7CCD-234C-9C98-8FD6391781C8}"/>
              </a:ext>
            </a:extLst>
          </p:cNvPr>
          <p:cNvSpPr txBox="1"/>
          <p:nvPr/>
        </p:nvSpPr>
        <p:spPr>
          <a:xfrm>
            <a:off x="5245008" y="3734357"/>
            <a:ext cx="15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 + Perf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A5AC60D-08A6-36F0-FA18-5C0D390F31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0878" y="3250457"/>
            <a:ext cx="3728799" cy="426613"/>
          </a:xfrm>
          <a:prstGeom prst="bentConnector3">
            <a:avLst>
              <a:gd name="adj1" fmla="val -656"/>
            </a:avLst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33A1A-E67D-841E-97E5-9CACF46C3FCC}"/>
              </a:ext>
            </a:extLst>
          </p:cNvPr>
          <p:cNvSpPr txBox="1"/>
          <p:nvPr/>
        </p:nvSpPr>
        <p:spPr>
          <a:xfrm>
            <a:off x="6718949" y="3734357"/>
            <a:ext cx="15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 + Perf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DCAA714-1089-EC40-14DE-5034352192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0878" y="3250459"/>
            <a:ext cx="5202736" cy="426612"/>
          </a:xfrm>
          <a:prstGeom prst="bentConnector3">
            <a:avLst>
              <a:gd name="adj1" fmla="val -545"/>
            </a:avLst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EF7638-F2CC-C9E8-34F0-223AE9D078B8}"/>
              </a:ext>
            </a:extLst>
          </p:cNvPr>
          <p:cNvSpPr txBox="1"/>
          <p:nvPr/>
        </p:nvSpPr>
        <p:spPr>
          <a:xfrm>
            <a:off x="8192889" y="3734356"/>
            <a:ext cx="15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 + Perf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615B3B6-9436-C083-8EC9-80E2AF8B48F1}"/>
              </a:ext>
            </a:extLst>
          </p:cNvPr>
          <p:cNvCxnSpPr>
            <a:cxnSpLocks/>
          </p:cNvCxnSpPr>
          <p:nvPr/>
        </p:nvCxnSpPr>
        <p:spPr>
          <a:xfrm flipH="1">
            <a:off x="3607702" y="3655219"/>
            <a:ext cx="3175" cy="5630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05E09636-F7BB-FBED-A372-7B9183417D66}"/>
              </a:ext>
            </a:extLst>
          </p:cNvPr>
          <p:cNvSpPr/>
          <p:nvPr/>
        </p:nvSpPr>
        <p:spPr>
          <a:xfrm>
            <a:off x="9105900" y="4718050"/>
            <a:ext cx="1257300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Measure Perf</a:t>
            </a:r>
          </a:p>
        </p:txBody>
      </p:sp>
    </p:spTree>
    <p:extLst>
      <p:ext uri="{BB962C8B-B14F-4D97-AF65-F5344CB8AC3E}">
        <p14:creationId xmlns:p14="http://schemas.microsoft.com/office/powerpoint/2010/main" val="31979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3771-38A5-5FC8-1024-04C9E291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39C83-C8A1-8DA6-74FD-397314D4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Micro-MAMA Architecture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AF7AB-9E33-09AB-7D59-C193EC91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4AE62-5549-9BA1-DCD9-A99421FD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20" y="1529949"/>
            <a:ext cx="8332759" cy="3798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CEA512-C8E7-A294-F4BD-FA47FDDAFB7C}"/>
              </a:ext>
            </a:extLst>
          </p:cNvPr>
          <p:cNvSpPr/>
          <p:nvPr/>
        </p:nvSpPr>
        <p:spPr>
          <a:xfrm>
            <a:off x="4057650" y="5099050"/>
            <a:ext cx="1289050" cy="2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BCF87-BB67-2D1D-5CF9-6021D55D65D7}"/>
              </a:ext>
            </a:extLst>
          </p:cNvPr>
          <p:cNvSpPr/>
          <p:nvPr/>
        </p:nvSpPr>
        <p:spPr>
          <a:xfrm>
            <a:off x="4079875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93112-8C4A-A259-D90B-D8E5FB579137}"/>
              </a:ext>
            </a:extLst>
          </p:cNvPr>
          <p:cNvSpPr/>
          <p:nvPr/>
        </p:nvSpPr>
        <p:spPr>
          <a:xfrm>
            <a:off x="4260850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14B6A-9714-164D-DC94-1A4240B151A1}"/>
              </a:ext>
            </a:extLst>
          </p:cNvPr>
          <p:cNvSpPr/>
          <p:nvPr/>
        </p:nvSpPr>
        <p:spPr>
          <a:xfrm>
            <a:off x="4441825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2FEDA-4386-F4DB-64AD-25201D8137DF}"/>
              </a:ext>
            </a:extLst>
          </p:cNvPr>
          <p:cNvSpPr/>
          <p:nvPr/>
        </p:nvSpPr>
        <p:spPr>
          <a:xfrm>
            <a:off x="4622800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0B1502-284D-4E25-E8A4-A2B7E121E759}"/>
              </a:ext>
            </a:extLst>
          </p:cNvPr>
          <p:cNvSpPr/>
          <p:nvPr/>
        </p:nvSpPr>
        <p:spPr>
          <a:xfrm>
            <a:off x="4803775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4F058-3E96-C264-7086-44AB9F419FAD}"/>
              </a:ext>
            </a:extLst>
          </p:cNvPr>
          <p:cNvSpPr/>
          <p:nvPr/>
        </p:nvSpPr>
        <p:spPr>
          <a:xfrm>
            <a:off x="4984750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C3DCF8-C810-8BD4-7322-8E0B8C256FD7}"/>
              </a:ext>
            </a:extLst>
          </p:cNvPr>
          <p:cNvSpPr/>
          <p:nvPr/>
        </p:nvSpPr>
        <p:spPr>
          <a:xfrm>
            <a:off x="5162550" y="5124650"/>
            <a:ext cx="15875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235AB5D8-1245-DA51-3372-105231A84DC9}"/>
              </a:ext>
            </a:extLst>
          </p:cNvPr>
          <p:cNvSpPr/>
          <p:nvPr/>
        </p:nvSpPr>
        <p:spPr>
          <a:xfrm>
            <a:off x="9105900" y="4718050"/>
            <a:ext cx="1257300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Measure Perf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170346E5-054B-747D-975D-342221AE9287}"/>
              </a:ext>
            </a:extLst>
          </p:cNvPr>
          <p:cNvSpPr/>
          <p:nvPr/>
        </p:nvSpPr>
        <p:spPr>
          <a:xfrm>
            <a:off x="6642100" y="5807143"/>
            <a:ext cx="3187700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Compute System-Level Perf &amp; Update Reward Tables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2688A4-758E-9474-BE6E-7DD59EEA69B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513079" y="5328050"/>
            <a:ext cx="221471" cy="47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3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CB7F-A35C-F3B1-6857-C0474EE2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8E675-A5DE-B7C0-6DEA-F4B6C3E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Micro-MAMA Architecture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B9A5A-F65F-CED6-C68D-5B65BA09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BEAD6-20D7-E005-C4B3-7E583ADE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20" y="1529949"/>
            <a:ext cx="8332759" cy="3798101"/>
          </a:xfrm>
          <a:prstGeom prst="rect">
            <a:avLst/>
          </a:prstGeom>
        </p:spPr>
      </p:pic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9FD7F739-D820-3B2E-FEA6-9A2331CCCF32}"/>
              </a:ext>
            </a:extLst>
          </p:cNvPr>
          <p:cNvSpPr/>
          <p:nvPr/>
        </p:nvSpPr>
        <p:spPr>
          <a:xfrm>
            <a:off x="9105900" y="4718050"/>
            <a:ext cx="1257300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Measure Perf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ED8D7AEF-724B-DA98-2B28-0C807466BE73}"/>
              </a:ext>
            </a:extLst>
          </p:cNvPr>
          <p:cNvSpPr/>
          <p:nvPr/>
        </p:nvSpPr>
        <p:spPr>
          <a:xfrm>
            <a:off x="6642100" y="5807143"/>
            <a:ext cx="3187700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Compute System-Level Perf &amp; Update Reward Tables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9DBC31-419E-C506-92DF-A24CBE85422B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513079" y="5328050"/>
            <a:ext cx="221471" cy="47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44E4D957-2939-721B-D481-A2B22F2BDA5E}"/>
              </a:ext>
            </a:extLst>
          </p:cNvPr>
          <p:cNvSpPr/>
          <p:nvPr/>
        </p:nvSpPr>
        <p:spPr>
          <a:xfrm>
            <a:off x="6095999" y="4718050"/>
            <a:ext cx="1812146" cy="610000"/>
          </a:xfrm>
          <a:prstGeom prst="flowChartAlternateProcess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Choose New Config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376717-BD84-8253-0560-84B24C454242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7002072" y="5328050"/>
            <a:ext cx="243278" cy="47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16671F-E799-D519-017E-63AA3526018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908145" y="5023050"/>
            <a:ext cx="1197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7B34E69-1436-19B5-8E15-13451C62E673}"/>
              </a:ext>
            </a:extLst>
          </p:cNvPr>
          <p:cNvCxnSpPr/>
          <p:nvPr/>
        </p:nvCxnSpPr>
        <p:spPr>
          <a:xfrm rot="5400000" flipH="1" flipV="1">
            <a:off x="3490175" y="3374265"/>
            <a:ext cx="1043188" cy="772732"/>
          </a:xfrm>
          <a:prstGeom prst="bentConnector3">
            <a:avLst>
              <a:gd name="adj1" fmla="val 4135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82B7AF2-2ED1-DC9B-DBA7-235177147BB5}"/>
              </a:ext>
            </a:extLst>
          </p:cNvPr>
          <p:cNvCxnSpPr>
            <a:cxnSpLocks/>
          </p:cNvCxnSpPr>
          <p:nvPr/>
        </p:nvCxnSpPr>
        <p:spPr>
          <a:xfrm flipV="1">
            <a:off x="3625403" y="3239037"/>
            <a:ext cx="2253803" cy="611746"/>
          </a:xfrm>
          <a:prstGeom prst="bentConnector3">
            <a:avLst>
              <a:gd name="adj1" fmla="val 1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61C4898-1033-42C5-65F4-EFDF2FC6B689}"/>
              </a:ext>
            </a:extLst>
          </p:cNvPr>
          <p:cNvCxnSpPr>
            <a:cxnSpLocks/>
          </p:cNvCxnSpPr>
          <p:nvPr/>
        </p:nvCxnSpPr>
        <p:spPr>
          <a:xfrm flipV="1">
            <a:off x="3625402" y="3239037"/>
            <a:ext cx="3754192" cy="611746"/>
          </a:xfrm>
          <a:prstGeom prst="bentConnector3">
            <a:avLst>
              <a:gd name="adj1" fmla="val 9991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889B9A-4976-BF5C-0BDE-D28A864F6CBB}"/>
              </a:ext>
            </a:extLst>
          </p:cNvPr>
          <p:cNvCxnSpPr>
            <a:cxnSpLocks/>
          </p:cNvCxnSpPr>
          <p:nvPr/>
        </p:nvCxnSpPr>
        <p:spPr>
          <a:xfrm flipV="1">
            <a:off x="3625401" y="3239037"/>
            <a:ext cx="5248143" cy="611746"/>
          </a:xfrm>
          <a:prstGeom prst="bentConnector3">
            <a:avLst>
              <a:gd name="adj1" fmla="val 9993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7D76E4-8072-CC52-5364-5203E5815BFD}"/>
              </a:ext>
            </a:extLst>
          </p:cNvPr>
          <p:cNvCxnSpPr>
            <a:cxnSpLocks/>
          </p:cNvCxnSpPr>
          <p:nvPr/>
        </p:nvCxnSpPr>
        <p:spPr>
          <a:xfrm>
            <a:off x="3625401" y="3821906"/>
            <a:ext cx="0" cy="4603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5EA8-BC31-1362-124D-94DAFA16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A7F03E-668E-F7D2-6DA4-0BB5255A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32A78-403D-A508-BADE-438AACC7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Records joint-actions in a </a:t>
            </a:r>
            <a:r>
              <a:rPr lang="en-US" i="1">
                <a:latin typeface="Arial"/>
                <a:ea typeface="Source Sans Pro"/>
                <a:cs typeface="Arial"/>
              </a:rPr>
              <a:t>Joint-Action Value </a:t>
            </a:r>
            <a:r>
              <a:rPr lang="en-US">
                <a:latin typeface="Arial"/>
                <a:ea typeface="Source Sans Pro"/>
                <a:cs typeface="Arial"/>
              </a:rPr>
              <a:t>Cache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E0C12-612D-2C42-4BAF-78DB351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Micro-MAMA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CE0D-76E9-D9D3-27A1-EAF023CDB309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7C1B22-24D0-560B-5701-DE0FCC62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96" y="3093509"/>
            <a:ext cx="6000750" cy="292287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FE35B44-CAFE-F48C-8554-1F70C92E9E8A}"/>
              </a:ext>
            </a:extLst>
          </p:cNvPr>
          <p:cNvSpPr/>
          <p:nvPr/>
        </p:nvSpPr>
        <p:spPr>
          <a:xfrm rot="16200000">
            <a:off x="3581296" y="2163173"/>
            <a:ext cx="406400" cy="1981200"/>
          </a:xfrm>
          <a:prstGeom prst="righ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A927A-6C89-3C46-9954-86DA9A3B34ED}"/>
              </a:ext>
            </a:extLst>
          </p:cNvPr>
          <p:cNvSpPr txBox="1"/>
          <p:nvPr/>
        </p:nvSpPr>
        <p:spPr>
          <a:xfrm>
            <a:off x="2965346" y="258124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Which action?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1276FCD-920F-0742-5777-5ABE43A24D20}"/>
              </a:ext>
            </a:extLst>
          </p:cNvPr>
          <p:cNvSpPr/>
          <p:nvPr/>
        </p:nvSpPr>
        <p:spPr>
          <a:xfrm rot="16200000">
            <a:off x="5587897" y="2186983"/>
            <a:ext cx="406400" cy="1933578"/>
          </a:xfrm>
          <a:prstGeom prst="righ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74481-1806-CB49-614A-E84B4ECD5303}"/>
              </a:ext>
            </a:extLst>
          </p:cNvPr>
          <p:cNvSpPr txBox="1"/>
          <p:nvPr/>
        </p:nvSpPr>
        <p:spPr>
          <a:xfrm>
            <a:off x="4760808" y="2581240"/>
            <a:ext cx="2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many times?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134369C-2D31-6D00-EFD4-06E5BCDA8F8E}"/>
              </a:ext>
            </a:extLst>
          </p:cNvPr>
          <p:cNvSpPr/>
          <p:nvPr/>
        </p:nvSpPr>
        <p:spPr>
          <a:xfrm rot="16200000">
            <a:off x="7583384" y="2186984"/>
            <a:ext cx="406400" cy="1933578"/>
          </a:xfrm>
          <a:prstGeom prst="righ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70FFD-B1BD-E9A9-08FB-C1B46F59B812}"/>
              </a:ext>
            </a:extLst>
          </p:cNvPr>
          <p:cNvSpPr txBox="1"/>
          <p:nvPr/>
        </p:nvSpPr>
        <p:spPr>
          <a:xfrm>
            <a:off x="6883296" y="2581240"/>
            <a:ext cx="2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performant?</a:t>
            </a:r>
          </a:p>
        </p:txBody>
      </p:sp>
    </p:spTree>
    <p:extLst>
      <p:ext uri="{BB962C8B-B14F-4D97-AF65-F5344CB8AC3E}">
        <p14:creationId xmlns:p14="http://schemas.microsoft.com/office/powerpoint/2010/main" val="40222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6" grpId="0"/>
      <p:bldP spid="1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99925-D7D2-35D7-3D1D-2EFCF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6537-F791-38E2-99D1-6C4956D25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Extract the benefits of many types of prefetchers</a:t>
            </a:r>
          </a:p>
          <a:p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Offers coarse-grained decisions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Which prefetchers should be active in a workload?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Which prefetchers should be prioritized?</a:t>
            </a:r>
          </a:p>
          <a:p>
            <a:endParaRPr lang="en-US">
              <a:latin typeface="Arial"/>
              <a:ea typeface="Source Sans Pro"/>
              <a:cs typeface="Arial"/>
            </a:endParaRPr>
          </a:p>
          <a:p>
            <a:r>
              <a:rPr lang="en-US" i="1">
                <a:latin typeface="Arial"/>
                <a:ea typeface="Source Sans Pro"/>
                <a:cs typeface="Arial"/>
              </a:rPr>
              <a:t>Performance-driven control becomes feasible</a:t>
            </a:r>
          </a:p>
          <a:p>
            <a:endParaRPr lang="en-US">
              <a:latin typeface="Arial"/>
              <a:ea typeface="Source Sans Pro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06656-00A0-9F78-1CBE-B807CB53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Ensembles of Prefetchers</a:t>
            </a:r>
            <a:endParaRPr lang="en-US" err="1"/>
          </a:p>
        </p:txBody>
      </p:sp>
      <p:pic>
        <p:nvPicPr>
          <p:cNvPr id="6" name="Picture 5" descr="A diagram of a hardware prefetching&#10;&#10;AI-generated content may be incorrect.">
            <a:extLst>
              <a:ext uri="{FF2B5EF4-FFF2-40B4-BE49-F238E27FC236}">
                <a16:creationId xmlns:a16="http://schemas.microsoft.com/office/drawing/2014/main" id="{926E02E7-BBA9-C2DD-6534-F1990980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91" y="2347575"/>
            <a:ext cx="2927430" cy="342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20EB2-B17F-F3FC-68EC-28F5E2FC5596}"/>
              </a:ext>
            </a:extLst>
          </p:cNvPr>
          <p:cNvSpPr txBox="1"/>
          <p:nvPr/>
        </p:nvSpPr>
        <p:spPr>
          <a:xfrm>
            <a:off x="8428182" y="5774467"/>
            <a:ext cx="289406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"Arm Neoverse V2 platform", Hot Chips 2023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872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C4776-5E7D-6336-C917-32DA3BF5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18CD-B0E9-600E-A1C9-8CEC56B226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Records joint-actions in a </a:t>
            </a:r>
            <a:r>
              <a:rPr lang="en-US" i="1">
                <a:latin typeface="Arial"/>
                <a:ea typeface="Source Sans Pro"/>
                <a:cs typeface="Arial"/>
              </a:rPr>
              <a:t>Joint-Action Value </a:t>
            </a:r>
            <a:r>
              <a:rPr lang="en-US">
                <a:latin typeface="Arial"/>
                <a:ea typeface="Source Sans Pro"/>
                <a:cs typeface="Arial"/>
              </a:rPr>
              <a:t>Cache</a:t>
            </a:r>
          </a:p>
          <a:p>
            <a:r>
              <a:rPr lang="en-US">
                <a:latin typeface="Arial"/>
                <a:ea typeface="Source Sans Pro"/>
                <a:cs typeface="Arial"/>
              </a:rPr>
              <a:t>A Bandit-like Arbiter chooses between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Letting local prefetcher ensembles act independently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Enforcing a previously-observed joint action on all local prefetchers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B9C682-3B86-1C4A-6594-EB619384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Micro-MAMA</a:t>
            </a:r>
            <a:endParaRPr lang="en-US"/>
          </a:p>
        </p:txBody>
      </p:sp>
      <p:pic>
        <p:nvPicPr>
          <p:cNvPr id="5" name="Picture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A076C445-9142-E918-B00C-D70CEB1B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9" y="3573453"/>
            <a:ext cx="4768307" cy="2601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9FABA-0AC1-6A26-C990-BB25D8CFE367}"/>
              </a:ext>
            </a:extLst>
          </p:cNvPr>
          <p:cNvSpPr txBox="1"/>
          <p:nvPr/>
        </p:nvSpPr>
        <p:spPr>
          <a:xfrm>
            <a:off x="1795670" y="6122504"/>
            <a:ext cx="8123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Block et al., "</a:t>
            </a:r>
            <a:r>
              <a:rPr lang="en-US" sz="1200">
                <a:ea typeface="+mn-lt"/>
                <a:cs typeface="+mn-lt"/>
              </a:rPr>
              <a:t>Micro-MAMA: Multi-Agent Reinforcement Learning for Multicore Prefetching</a:t>
            </a:r>
            <a:r>
              <a:rPr lang="en-US" sz="1200"/>
              <a:t>," Micro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EA722C-E264-C7CA-3B17-462760BF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2D94-BEA8-FED8-C16C-5272173AF5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Ideally, the reward should be the desired performance metric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In DPC4: harmonic mean of core speedups over 1C </a:t>
            </a:r>
            <a:r>
              <a:rPr lang="en-US" err="1">
                <a:latin typeface="Arial"/>
                <a:ea typeface="Source Sans Pro"/>
                <a:cs typeface="Arial"/>
              </a:rPr>
              <a:t>Berti+Pythia</a:t>
            </a:r>
            <a:endParaRPr lang="en-US" err="1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However, it is difficult to estimate this at runtime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How much slower does multicore make this workload?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How fast would this run if Pythia was used?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We use a simpler reward for Micro-MAMA: </a:t>
            </a:r>
            <a:r>
              <a:rPr lang="en-US" b="1">
                <a:latin typeface="Arial"/>
                <a:ea typeface="Source Sans Pro"/>
                <a:cs typeface="Arial"/>
              </a:rPr>
              <a:t>Geomean IPC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We also make this a small part of each local agent's reward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74DA0-1986-F7F0-933E-0FF0B12C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A New Reward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3585-E4F8-124F-4A8E-ECB2E793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F38B5-A3A8-E1E5-C52E-09E9B552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CBAE97-4E9A-3925-F414-A97A4B5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Full Prefetcher Selection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9DD80-67EB-F48B-2BEA-F62DAF46E03C}"/>
              </a:ext>
            </a:extLst>
          </p:cNvPr>
          <p:cNvSpPr/>
          <p:nvPr/>
        </p:nvSpPr>
        <p:spPr>
          <a:xfrm>
            <a:off x="3604591" y="1928190"/>
            <a:ext cx="4335306" cy="1205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FB21C-E708-1668-7D3A-1036ACCFEEB5}"/>
              </a:ext>
            </a:extLst>
          </p:cNvPr>
          <p:cNvSpPr/>
          <p:nvPr/>
        </p:nvSpPr>
        <p:spPr>
          <a:xfrm>
            <a:off x="3604590" y="3432312"/>
            <a:ext cx="4335306" cy="1205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BE2C0-AB42-041E-435C-8186321FED09}"/>
              </a:ext>
            </a:extLst>
          </p:cNvPr>
          <p:cNvSpPr txBox="1"/>
          <p:nvPr/>
        </p:nvSpPr>
        <p:spPr>
          <a:xfrm>
            <a:off x="2816087" y="2345635"/>
            <a:ext cx="788504" cy="371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1AB1A-645B-6EF3-2099-51B8E8DCEE3F}"/>
              </a:ext>
            </a:extLst>
          </p:cNvPr>
          <p:cNvSpPr txBox="1"/>
          <p:nvPr/>
        </p:nvSpPr>
        <p:spPr>
          <a:xfrm>
            <a:off x="2816086" y="3849756"/>
            <a:ext cx="788504" cy="371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B74B0-C991-E754-07B0-8371B34BA3FE}"/>
              </a:ext>
            </a:extLst>
          </p:cNvPr>
          <p:cNvSpPr txBox="1"/>
          <p:nvPr/>
        </p:nvSpPr>
        <p:spPr>
          <a:xfrm>
            <a:off x="2816085" y="5353877"/>
            <a:ext cx="788504" cy="371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2279B-36B9-2B19-889D-DF5E99E90C74}"/>
              </a:ext>
            </a:extLst>
          </p:cNvPr>
          <p:cNvSpPr/>
          <p:nvPr/>
        </p:nvSpPr>
        <p:spPr>
          <a:xfrm>
            <a:off x="3604589" y="4936433"/>
            <a:ext cx="4335306" cy="1205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74BDEE-1DB4-62E5-C609-E005ABCF6A1D}"/>
              </a:ext>
            </a:extLst>
          </p:cNvPr>
          <p:cNvSpPr/>
          <p:nvPr/>
        </p:nvSpPr>
        <p:spPr>
          <a:xfrm>
            <a:off x="5200935" y="2173356"/>
            <a:ext cx="1146313" cy="7156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Berti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9E39D1-D157-C702-578A-52F5AAE5FFE8}"/>
              </a:ext>
            </a:extLst>
          </p:cNvPr>
          <p:cNvSpPr/>
          <p:nvPr/>
        </p:nvSpPr>
        <p:spPr>
          <a:xfrm>
            <a:off x="3670688" y="3502592"/>
            <a:ext cx="1364919" cy="540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Next-Line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D7F361-1387-1659-7902-0B6A5840EC2E}"/>
              </a:ext>
            </a:extLst>
          </p:cNvPr>
          <p:cNvSpPr/>
          <p:nvPr/>
        </p:nvSpPr>
        <p:spPr>
          <a:xfrm>
            <a:off x="5088507" y="3502592"/>
            <a:ext cx="1364919" cy="540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Stream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B934A7-816B-1CF6-9787-33768F8883BE}"/>
              </a:ext>
            </a:extLst>
          </p:cNvPr>
          <p:cNvSpPr/>
          <p:nvPr/>
        </p:nvSpPr>
        <p:spPr>
          <a:xfrm>
            <a:off x="6506326" y="3502591"/>
            <a:ext cx="1364919" cy="540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Stride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181A36-6B6F-CFC6-7C05-7C111431E579}"/>
              </a:ext>
            </a:extLst>
          </p:cNvPr>
          <p:cNvSpPr/>
          <p:nvPr/>
        </p:nvSpPr>
        <p:spPr>
          <a:xfrm>
            <a:off x="4351490" y="4077214"/>
            <a:ext cx="1364919" cy="540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AD0010-E464-E642-F8C9-270E854B913F}"/>
              </a:ext>
            </a:extLst>
          </p:cNvPr>
          <p:cNvSpPr/>
          <p:nvPr/>
        </p:nvSpPr>
        <p:spPr>
          <a:xfrm>
            <a:off x="5769309" y="4077213"/>
            <a:ext cx="1364919" cy="540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BOP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CF18649-C9EB-6DD2-11B1-66B2B3F7C76D}"/>
              </a:ext>
            </a:extLst>
          </p:cNvPr>
          <p:cNvSpPr/>
          <p:nvPr/>
        </p:nvSpPr>
        <p:spPr>
          <a:xfrm>
            <a:off x="8156713" y="3432313"/>
            <a:ext cx="231913" cy="1113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1BB1E-9F1D-FC6E-E95B-BA92E990EA7E}"/>
              </a:ext>
            </a:extLst>
          </p:cNvPr>
          <p:cNvSpPr txBox="1"/>
          <p:nvPr/>
        </p:nvSpPr>
        <p:spPr>
          <a:xfrm>
            <a:off x="8060959" y="2343733"/>
            <a:ext cx="97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"as-is"</a:t>
            </a:r>
          </a:p>
        </p:txBody>
      </p:sp>
      <p:pic>
        <p:nvPicPr>
          <p:cNvPr id="11" name="Picture 10" descr="Cartoon character of a person wearing a hat and mask&#10;&#10;AI-generated content may be incorrect.">
            <a:extLst>
              <a:ext uri="{FF2B5EF4-FFF2-40B4-BE49-F238E27FC236}">
                <a16:creationId xmlns:a16="http://schemas.microsoft.com/office/drawing/2014/main" id="{26161B39-F5D5-793B-3545-5C2B0C27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46" y="3435242"/>
            <a:ext cx="986856" cy="11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36A1-CF2A-4075-575C-45D838832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BCF84-B719-688C-E021-5DA888E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1601F-B2B9-10E4-9D17-43F8ADEE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The Full Prefetcher Selection</a:t>
            </a:r>
            <a:endParaRPr lang="en-US"/>
          </a:p>
        </p:txBody>
      </p:sp>
      <p:pic>
        <p:nvPicPr>
          <p:cNvPr id="20" name="Content Placeholder 6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6EA679C8-A152-C84A-9B9E-CDCB3C681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58245" y="1740980"/>
            <a:ext cx="7075510" cy="40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0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1F1043-56FD-0289-ABCE-C2A82E7A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 descr="A table with numbers and x marks&#10;&#10;AI-generated content may be incorrect.">
            <a:extLst>
              <a:ext uri="{FF2B5EF4-FFF2-40B4-BE49-F238E27FC236}">
                <a16:creationId xmlns:a16="http://schemas.microsoft.com/office/drawing/2014/main" id="{CDA28922-0F4F-D659-D2F0-0F775A5BE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1878" y="1760858"/>
            <a:ext cx="6971792" cy="40337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A7F3F8-FC8E-379F-22D9-D6F480E7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Our Arms</a:t>
            </a:r>
          </a:p>
        </p:txBody>
      </p:sp>
    </p:spTree>
    <p:extLst>
      <p:ext uri="{BB962C8B-B14F-4D97-AF65-F5344CB8AC3E}">
        <p14:creationId xmlns:p14="http://schemas.microsoft.com/office/powerpoint/2010/main" val="4189361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CBD6-8EB7-44F0-3BCC-71D1280A1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5F9BD-EBF5-E4A7-4C0C-E6F3710D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 descr="A table with numbers and x marks&#10;&#10;AI-generated content may be incorrect.">
            <a:extLst>
              <a:ext uri="{FF2B5EF4-FFF2-40B4-BE49-F238E27FC236}">
                <a16:creationId xmlns:a16="http://schemas.microsoft.com/office/drawing/2014/main" id="{F4137A5E-6427-39D0-926E-141E4B2D7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1878" y="1760858"/>
            <a:ext cx="6971792" cy="40337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E2CC79-0EA2-E36B-5884-2EBD616D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Our Arms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9822BD3-F676-09F9-A6DC-42D133D9580B}"/>
              </a:ext>
            </a:extLst>
          </p:cNvPr>
          <p:cNvSpPr/>
          <p:nvPr/>
        </p:nvSpPr>
        <p:spPr>
          <a:xfrm>
            <a:off x="8083824" y="2108888"/>
            <a:ext cx="231913" cy="2696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B8019E5-A17F-C48E-650E-A056758DE4EE}"/>
              </a:ext>
            </a:extLst>
          </p:cNvPr>
          <p:cNvSpPr/>
          <p:nvPr/>
        </p:nvSpPr>
        <p:spPr>
          <a:xfrm>
            <a:off x="8203311" y="5133912"/>
            <a:ext cx="231913" cy="5632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69373-A133-97A3-2155-74C4D8B81A89}"/>
              </a:ext>
            </a:extLst>
          </p:cNvPr>
          <p:cNvSpPr txBox="1"/>
          <p:nvPr/>
        </p:nvSpPr>
        <p:spPr>
          <a:xfrm>
            <a:off x="8440874" y="2044636"/>
            <a:ext cx="21932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ON/OFF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B8431D0-AF9F-31E9-021B-8AAAC72FC950}"/>
              </a:ext>
            </a:extLst>
          </p:cNvPr>
          <p:cNvSpPr/>
          <p:nvPr/>
        </p:nvSpPr>
        <p:spPr>
          <a:xfrm>
            <a:off x="8084638" y="3147715"/>
            <a:ext cx="231913" cy="5632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EF0C285-AFF0-A933-0BF2-FE2331EDC2B2}"/>
              </a:ext>
            </a:extLst>
          </p:cNvPr>
          <p:cNvSpPr/>
          <p:nvPr/>
        </p:nvSpPr>
        <p:spPr>
          <a:xfrm>
            <a:off x="8208741" y="4132559"/>
            <a:ext cx="231913" cy="2696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8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954E0-E9CA-A7FE-A083-56588A2C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B2628-BF2D-54B3-2829-E9670F64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4" descr="A table with numbers and x marks&#10;&#10;AI-generated content may be incorrect.">
            <a:extLst>
              <a:ext uri="{FF2B5EF4-FFF2-40B4-BE49-F238E27FC236}">
                <a16:creationId xmlns:a16="http://schemas.microsoft.com/office/drawing/2014/main" id="{95FC603B-A828-7193-43DC-AAF1B53060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1878" y="1760858"/>
            <a:ext cx="6971792" cy="40337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A32030-C734-AE2F-6D63-532A8C2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Our Arms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C48EDF4-93A7-1E4F-AF7F-B722C5E6885C}"/>
              </a:ext>
            </a:extLst>
          </p:cNvPr>
          <p:cNvSpPr/>
          <p:nvPr/>
        </p:nvSpPr>
        <p:spPr>
          <a:xfrm>
            <a:off x="8083824" y="2464904"/>
            <a:ext cx="231913" cy="5632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F314ADB-7F7B-8230-7729-A10CE04D86ED}"/>
              </a:ext>
            </a:extLst>
          </p:cNvPr>
          <p:cNvSpPr/>
          <p:nvPr/>
        </p:nvSpPr>
        <p:spPr>
          <a:xfrm>
            <a:off x="8315737" y="4459355"/>
            <a:ext cx="231913" cy="5632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E7796-3C06-F392-839B-096948BE8F31}"/>
              </a:ext>
            </a:extLst>
          </p:cNvPr>
          <p:cNvSpPr txBox="1"/>
          <p:nvPr/>
        </p:nvSpPr>
        <p:spPr>
          <a:xfrm>
            <a:off x="8428382" y="2107095"/>
            <a:ext cx="21932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Control prefetcher aggressiveness by varying degree</a:t>
            </a:r>
          </a:p>
        </p:txBody>
      </p:sp>
    </p:spTree>
    <p:extLst>
      <p:ext uri="{BB962C8B-B14F-4D97-AF65-F5344CB8AC3E}">
        <p14:creationId xmlns:p14="http://schemas.microsoft.com/office/powerpoint/2010/main" val="3606294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BB137-F110-C902-CA39-708B4F18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1FAC-81FB-57EF-0CD4-E666AC885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841988"/>
            <a:ext cx="10502348" cy="1270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AI/ML benefits from very aggressive streaming</a:t>
            </a:r>
          </a:p>
          <a:p>
            <a:r>
              <a:rPr lang="en-US">
                <a:latin typeface="Arial"/>
                <a:ea typeface="Source Sans Pro"/>
                <a:cs typeface="Arial"/>
              </a:rPr>
              <a:t>Sub-optimal arm selection for Google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2548B0-FC03-FD84-76BF-7FA37FBE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Performance</a:t>
            </a:r>
            <a:endParaRPr lang="en-US"/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2EADFA0D-DC58-D211-D8AC-E8355515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535039"/>
            <a:ext cx="7798905" cy="32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D42A0-CA8C-5E70-95B5-8CA3FE28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D65F9-5FD3-0312-3578-F7279520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9650-CFB5-85B4-5D2A-494142D84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841988"/>
            <a:ext cx="10502348" cy="1270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Underperform the baseline in multicore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Likely due to limited selection of low-aggressiveness arms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9E0AA0-1ABB-5E7B-A92A-7618C4EB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Performance</a:t>
            </a:r>
            <a:endParaRPr lang="en-US"/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8D8B320E-4557-6152-71B8-F3B9DF90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535039"/>
            <a:ext cx="7798905" cy="3231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71CCD-B59A-38E0-CB1E-C5642618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46" y="1625132"/>
            <a:ext cx="1895333" cy="36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7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7FFA-21E7-545A-DB74-9C8DD750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E4984-79CD-B295-89C9-4F0F148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2A6B-DB51-CB96-387B-6BF60E9ACF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Micro-MAMA improves on Bandit in all MC categories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Without coordination, local agents</a:t>
            </a:r>
            <a:br>
              <a:rPr lang="en-US">
                <a:latin typeface="Arial"/>
                <a:ea typeface="Source Sans Pro"/>
                <a:cs typeface="Arial"/>
              </a:rPr>
            </a:br>
            <a:r>
              <a:rPr lang="en-US">
                <a:latin typeface="Arial"/>
                <a:ea typeface="Source Sans Pro"/>
                <a:cs typeface="Arial"/>
              </a:rPr>
              <a:t>over-compete for resources</a:t>
            </a:r>
            <a:endParaRPr lang="en-US"/>
          </a:p>
          <a:p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Global coordination allows better</a:t>
            </a:r>
            <a:br>
              <a:rPr lang="en-US">
                <a:latin typeface="Arial"/>
                <a:ea typeface="Source Sans Pro"/>
                <a:cs typeface="Arial"/>
              </a:rPr>
            </a:br>
            <a:r>
              <a:rPr lang="en-US" b="1">
                <a:latin typeface="Arial"/>
                <a:ea typeface="Source Sans Pro"/>
                <a:cs typeface="Arial"/>
              </a:rPr>
              <a:t>resources</a:t>
            </a:r>
            <a:r>
              <a:rPr lang="en-US">
                <a:latin typeface="Arial"/>
                <a:ea typeface="Source Sans Pro"/>
                <a:cs typeface="Arial"/>
              </a:rPr>
              <a:t> </a:t>
            </a:r>
            <a:r>
              <a:rPr lang="en-US" b="1">
                <a:latin typeface="Arial"/>
                <a:ea typeface="Source Sans Pro"/>
                <a:cs typeface="Arial"/>
              </a:rPr>
              <a:t>sharing </a:t>
            </a:r>
            <a:r>
              <a:rPr lang="en-US">
                <a:latin typeface="Arial"/>
                <a:ea typeface="Source Sans Pro"/>
                <a:cs typeface="Arial"/>
              </a:rPr>
              <a:t>and </a:t>
            </a:r>
            <a:r>
              <a:rPr lang="en-US" b="1">
                <a:latin typeface="Arial"/>
                <a:ea typeface="Source Sans Pro"/>
                <a:cs typeface="Arial"/>
              </a:rPr>
              <a:t>prioritizes</a:t>
            </a:r>
            <a:br>
              <a:rPr lang="en-US" b="1">
                <a:latin typeface="Arial"/>
                <a:ea typeface="Source Sans Pro"/>
                <a:cs typeface="Arial"/>
              </a:rPr>
            </a:br>
            <a:r>
              <a:rPr lang="en-US" b="1">
                <a:latin typeface="Arial"/>
                <a:ea typeface="Source Sans Pro"/>
                <a:cs typeface="Arial"/>
              </a:rPr>
              <a:t>workloads with higher sensitivity</a:t>
            </a:r>
            <a:endParaRPr lang="en-US" b="1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4D9B-6048-69AC-30FF-34C2C612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Multi-Core Benefit of Micro-MAMA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03492-DB53-9D52-B4A9-52EC65BA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4" y="2321330"/>
            <a:ext cx="3388718" cy="40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D32CA-2D29-E3A6-6FA7-695EA834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2C8F6-0303-D14E-FD34-180C46E3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E6F88-4CC4-61BD-D621-685D647DB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5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E81ED-ED96-0C3F-DB52-773343C6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972-14A2-81B6-8D43-FC0473BC31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No success at automating arm selection with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Bayesian optimization (and several similar methods)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Evolutionary algorithms</a:t>
            </a:r>
          </a:p>
          <a:p>
            <a:r>
              <a:rPr lang="en-US">
                <a:latin typeface="Arial"/>
                <a:ea typeface="Source Sans Pro"/>
                <a:cs typeface="Arial"/>
              </a:rPr>
              <a:t>Nothing outperformed random search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F9282-1FA6-653E-ED32-575A1522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Design Space Exploration</a:t>
            </a:r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FE652BC-EAF5-607E-0870-3EE96324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2" y="4077450"/>
            <a:ext cx="8488180" cy="2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FD41-9951-C814-EAAE-584D20CA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D265-4E39-3D41-FFF9-C8C53612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0B16-F563-91A6-C7E1-9FC4B4CFB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No success at automating arm selection with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Bayesian optimization (and several similar methods)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ea typeface="Source Sans Pro"/>
                <a:cs typeface="Arial"/>
              </a:rPr>
              <a:t>Evolutionary algorithms</a:t>
            </a:r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Nothing outperformed random search</a:t>
            </a:r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In the end, humans chose which arms to provide to Bandit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A280-0061-1CFA-50BE-5BF52DC8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Design Space Exploration</a:t>
            </a:r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2700B693-B3F5-2123-1F6D-440DEDD1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2" y="4077450"/>
            <a:ext cx="8488180" cy="2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3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C432-37DE-12F5-2778-2E246E80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80773-5417-8D4E-E088-698729D8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00BE-93DF-B936-C25C-D349DB66B7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Source Sans Pro"/>
                <a:cs typeface="Arial"/>
              </a:rPr>
              <a:t>We still believe that </a:t>
            </a:r>
            <a:r>
              <a:rPr lang="en-US" b="1" i="1">
                <a:latin typeface="Arial"/>
                <a:ea typeface="Source Sans Pro"/>
                <a:cs typeface="Arial"/>
              </a:rPr>
              <a:t>automated methods of selecting arms </a:t>
            </a:r>
            <a:r>
              <a:rPr lang="en-US">
                <a:latin typeface="Arial"/>
                <a:ea typeface="Source Sans Pro"/>
                <a:cs typeface="Arial"/>
              </a:rPr>
              <a:t>are necessary for achieving Bandit/Micro-MAMA's full potential</a:t>
            </a:r>
            <a:endParaRPr lang="en-US" err="1"/>
          </a:p>
          <a:p>
            <a:endParaRPr lang="en-US"/>
          </a:p>
          <a:p>
            <a:r>
              <a:rPr lang="en-US">
                <a:latin typeface="Arial"/>
                <a:ea typeface="Source Sans Pro"/>
                <a:cs typeface="Arial"/>
              </a:rPr>
              <a:t>Traditional autotuning algorithms are not well-suited to the highly-categorical nature of this problem</a:t>
            </a:r>
          </a:p>
          <a:p>
            <a:endParaRPr lang="en-US">
              <a:latin typeface="Arial"/>
              <a:ea typeface="Source Sans Pro"/>
              <a:cs typeface="Arial"/>
            </a:endParaRPr>
          </a:p>
          <a:p>
            <a:r>
              <a:rPr lang="en-US">
                <a:latin typeface="Arial"/>
                <a:ea typeface="Source Sans Pro"/>
                <a:cs typeface="Arial"/>
              </a:rPr>
              <a:t>Long simulation times (esp. multicore) make iterative processes very time-consuming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F3DF58-7192-E810-EF72-AF9F7820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Design Space Exploration</a:t>
            </a:r>
          </a:p>
        </p:txBody>
      </p:sp>
    </p:spTree>
    <p:extLst>
      <p:ext uri="{BB962C8B-B14F-4D97-AF65-F5344CB8AC3E}">
        <p14:creationId xmlns:p14="http://schemas.microsoft.com/office/powerpoint/2010/main" val="72675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01B04B-6B82-4BF4-3BE8-F6DF698E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B489-BFE4-9403-2676-90C73A23A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ea typeface="Source Sans Pro"/>
                <a:cs typeface="Arial"/>
              </a:rPr>
              <a:t>We present a </a:t>
            </a:r>
            <a:r>
              <a:rPr lang="en-US" i="1" dirty="0">
                <a:latin typeface="Arial"/>
                <a:ea typeface="Source Sans Pro"/>
                <a:cs typeface="Arial"/>
              </a:rPr>
              <a:t>performance-driven</a:t>
            </a:r>
            <a:r>
              <a:rPr lang="en-US" dirty="0">
                <a:latin typeface="Arial"/>
                <a:ea typeface="Source Sans Pro"/>
                <a:cs typeface="Arial"/>
              </a:rPr>
              <a:t> L2 prefetching solution using multi-armed bandit models for ensemble control</a:t>
            </a:r>
          </a:p>
          <a:p>
            <a:endParaRPr lang="en-US"/>
          </a:p>
          <a:p>
            <a:r>
              <a:rPr lang="en-US" dirty="0">
                <a:latin typeface="Arial"/>
                <a:ea typeface="Source Sans Pro"/>
                <a:cs typeface="Arial"/>
              </a:rPr>
              <a:t>System-level control like Micro-MAMA is </a:t>
            </a:r>
            <a:r>
              <a:rPr lang="en-US" i="1" dirty="0">
                <a:latin typeface="Arial"/>
                <a:ea typeface="Source Sans Pro"/>
                <a:cs typeface="Arial"/>
              </a:rPr>
              <a:t>crucial </a:t>
            </a:r>
            <a:r>
              <a:rPr lang="en-US" dirty="0">
                <a:latin typeface="Arial"/>
                <a:ea typeface="Source Sans Pro"/>
                <a:cs typeface="Arial"/>
              </a:rPr>
              <a:t>for these systems to perform well in multicore</a:t>
            </a:r>
            <a:endParaRPr lang="en-US" dirty="0"/>
          </a:p>
          <a:p>
            <a:endParaRPr lang="en-US"/>
          </a:p>
          <a:p>
            <a:r>
              <a:rPr lang="en-US" dirty="0">
                <a:latin typeface="Arial"/>
                <a:ea typeface="Source Sans Pro"/>
                <a:cs typeface="Arial"/>
              </a:rPr>
              <a:t>Design space exploration for these systems remains challenging and an interesting future research direction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9D77E9-D4CB-98AA-951C-1EEBC2B8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786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90784-AA08-63AC-6405-FAB9A6C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A2BC3-D943-90AF-8E5F-6412090C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52" y="914401"/>
            <a:ext cx="11046947" cy="2514600"/>
          </a:xfrm>
        </p:spPr>
        <p:txBody>
          <a:bodyPr/>
          <a:lstStyle/>
          <a:p>
            <a:r>
              <a:rPr lang="en-US" sz="4400" b="0">
                <a:latin typeface="Arial Black"/>
              </a:rPr>
              <a:t>Performance-Driven Composite Prefetching with Bandits</a:t>
            </a:r>
            <a:endParaRPr lang="en-US">
              <a:latin typeface="Arial Black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821E09-26A3-E91D-9129-4D3A0C35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53" y="3136900"/>
            <a:ext cx="8257704" cy="12890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latin typeface="Georgia"/>
                <a:ea typeface="Source Sans Pro SemiBold"/>
                <a:cs typeface="Arial"/>
              </a:rPr>
              <a:t>Charles Block, Pedro Palacios Almendros, Abraham Farrell, Gerasimos </a:t>
            </a:r>
            <a:r>
              <a:rPr lang="en-US" err="1">
                <a:latin typeface="Georgia"/>
                <a:ea typeface="Source Sans Pro SemiBold"/>
                <a:cs typeface="Arial"/>
              </a:rPr>
              <a:t>Gerogiannis</a:t>
            </a:r>
            <a:r>
              <a:rPr lang="en-US">
                <a:latin typeface="Georgia"/>
                <a:ea typeface="Source Sans Pro SemiBold"/>
                <a:cs typeface="Arial"/>
              </a:rPr>
              <a:t>, Josep Torrellas</a:t>
            </a:r>
            <a:endParaRPr lang="en-US"/>
          </a:p>
          <a:p>
            <a:r>
              <a:rPr lang="en-US">
                <a:latin typeface="Georgia"/>
                <a:ea typeface="Source Sans Pro SemiBold"/>
                <a:cs typeface="Arial"/>
              </a:rPr>
              <a:t>University of Illinois Urbana-Champaign</a:t>
            </a:r>
          </a:p>
          <a:p>
            <a:r>
              <a:rPr lang="en-US">
                <a:latin typeface="Georgia"/>
                <a:ea typeface="Source Sans Pro SemiBold"/>
                <a:cs typeface="Arial"/>
              </a:rPr>
              <a:t>coblock2@illinois.edu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08168-47CB-0E5D-1A41-2C61DA93DD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eorgia"/>
              </a:rPr>
              <a:t>February 1, 2026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5B3F21-4DAB-EE4F-8867-99F15DB20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14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04B55-C5A5-0A77-848A-0AB6451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4199F-6D63-D0B1-2D86-577D65E9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B2CF0F-29C6-3406-C1C4-938B7445F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58245" y="1740980"/>
            <a:ext cx="7075510" cy="40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4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steps to a step&#10;&#10;AI-generated content may be incorrect.">
            <a:extLst>
              <a:ext uri="{FF2B5EF4-FFF2-40B4-BE49-F238E27FC236}">
                <a16:creationId xmlns:a16="http://schemas.microsoft.com/office/drawing/2014/main" id="{951C88DD-47A9-FA83-F990-F314EC95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69" y="0"/>
            <a:ext cx="8814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C182-9031-CC1A-77AE-CF69A1C2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39578-DE21-654C-C23F-6B105420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630DD-1E3D-0C0E-C033-358589C8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19F641FD-9F8B-77FA-4068-77697E11D8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4A52C-6A70-4053-7C68-E501816D4EEC}"/>
              </a:ext>
            </a:extLst>
          </p:cNvPr>
          <p:cNvSpPr txBox="1"/>
          <p:nvPr/>
        </p:nvSpPr>
        <p:spPr>
          <a:xfrm>
            <a:off x="4286250" y="4746625"/>
            <a:ext cx="3635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Which machine pays out most?</a:t>
            </a:r>
          </a:p>
        </p:txBody>
      </p:sp>
    </p:spTree>
    <p:extLst>
      <p:ext uri="{BB962C8B-B14F-4D97-AF65-F5344CB8AC3E}">
        <p14:creationId xmlns:p14="http://schemas.microsoft.com/office/powerpoint/2010/main" val="380766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168D-272A-2C0A-2A6C-44AB96CF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1F6F0-D063-AA26-688D-7C911844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C1714A-A673-D64A-61C2-FD1AEC9B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CE887239-3BA5-F7F7-2F3E-790A722035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B4DFB-D829-53AE-B4DE-A122D83A34D1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pic>
        <p:nvPicPr>
          <p:cNvPr id="6" name="Picture 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D5974ED6-4AF5-5F47-B94F-31D50115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4031275" y="4933564"/>
            <a:ext cx="290613" cy="3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78DDD7-DCC1-683E-A3AC-2FCA5912A0BA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7645B4-D404-7C70-AD67-8219D70F2F91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B06510-D684-8C35-47A1-5E5272853D31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36EF05-84DD-1FF2-CFF4-3DF37369950D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529464D1-F3CD-64CA-C4DC-A66A7BD790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6176164" y="5108541"/>
            <a:ext cx="290613" cy="328600"/>
          </a:xfrm>
          <a:prstGeom prst="rect">
            <a:avLst/>
          </a:prstGeom>
        </p:spPr>
      </p:pic>
      <p:pic>
        <p:nvPicPr>
          <p:cNvPr id="14" name="Picture 13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64B1B579-8C3A-4688-6226-DD07241B68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5735897" y="5131119"/>
            <a:ext cx="290613" cy="328600"/>
          </a:xfrm>
          <a:prstGeom prst="rect">
            <a:avLst/>
          </a:prstGeom>
        </p:spPr>
      </p:pic>
      <p:pic>
        <p:nvPicPr>
          <p:cNvPr id="15" name="Picture 14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F2C992AC-C90A-819E-0D18-B30038ACAE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5882652" y="4781163"/>
            <a:ext cx="290613" cy="328600"/>
          </a:xfrm>
          <a:prstGeom prst="rect">
            <a:avLst/>
          </a:prstGeom>
        </p:spPr>
      </p:pic>
      <p:pic>
        <p:nvPicPr>
          <p:cNvPr id="16" name="Picture 1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6F9C677A-13EA-DFE0-8F46-6634E1B8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688874" y="4781163"/>
            <a:ext cx="290613" cy="328600"/>
          </a:xfrm>
          <a:prstGeom prst="rect">
            <a:avLst/>
          </a:prstGeom>
        </p:spPr>
      </p:pic>
      <p:pic>
        <p:nvPicPr>
          <p:cNvPr id="17" name="Picture 16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88798D2E-9160-F540-EF64-B0B75B28FB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8055763" y="5108541"/>
            <a:ext cx="290613" cy="328600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F3644724-F076-A19E-4139-140C923417AE}"/>
              </a:ext>
            </a:extLst>
          </p:cNvPr>
          <p:cNvSpPr/>
          <p:nvPr/>
        </p:nvSpPr>
        <p:spPr>
          <a:xfrm>
            <a:off x="5000978" y="4933244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8BE7B629-C539-8AB7-CFB4-34EF58E8695F}"/>
              </a:ext>
            </a:extLst>
          </p:cNvPr>
          <p:cNvSpPr/>
          <p:nvPr/>
        </p:nvSpPr>
        <p:spPr>
          <a:xfrm>
            <a:off x="6931378" y="4933244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F1670-916D-B0E4-F8C2-AE5F9A51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3E523-C19B-4762-EB1F-3071229D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90D453-39CE-EF4C-759E-BF8D42A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CFE83580-B885-4A9F-C873-5046AA91D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AB45F-68BE-9017-9128-2850F6C40F6D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pic>
        <p:nvPicPr>
          <p:cNvPr id="6" name="Picture 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773A7261-72C6-9A0B-AAFC-A24CD98602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4031275" y="4933564"/>
            <a:ext cx="290613" cy="3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A13E6E-A11E-A81A-1125-3943664FED17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E2414-0D00-1CEA-3515-4DE3535E507E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8F1CCF-B636-6376-9B86-6FDDCC5B9410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822A1C-4DE1-902B-D7CB-83BED9985726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3BC30A33-41C2-2056-8021-0EAC1FBBCF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6176164" y="5108541"/>
            <a:ext cx="290613" cy="328600"/>
          </a:xfrm>
          <a:prstGeom prst="rect">
            <a:avLst/>
          </a:prstGeom>
        </p:spPr>
      </p:pic>
      <p:pic>
        <p:nvPicPr>
          <p:cNvPr id="14" name="Picture 13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F879B0B3-0533-06FB-E72B-FBF21981B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5735897" y="5131119"/>
            <a:ext cx="290613" cy="328600"/>
          </a:xfrm>
          <a:prstGeom prst="rect">
            <a:avLst/>
          </a:prstGeom>
        </p:spPr>
      </p:pic>
      <p:pic>
        <p:nvPicPr>
          <p:cNvPr id="15" name="Picture 14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138452EF-C564-0BC4-B93B-0A77863B92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5882652" y="4781163"/>
            <a:ext cx="290613" cy="328600"/>
          </a:xfrm>
          <a:prstGeom prst="rect">
            <a:avLst/>
          </a:prstGeom>
        </p:spPr>
      </p:pic>
      <p:pic>
        <p:nvPicPr>
          <p:cNvPr id="16" name="Picture 15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CF6ABB6B-DBFB-4DD4-5875-DFB13A7803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7688874" y="4781163"/>
            <a:ext cx="290613" cy="328600"/>
          </a:xfrm>
          <a:prstGeom prst="rect">
            <a:avLst/>
          </a:prstGeom>
        </p:spPr>
      </p:pic>
      <p:pic>
        <p:nvPicPr>
          <p:cNvPr id="17" name="Picture 16" descr="A coin with a kangaroo on it&#10;&#10;AI-generated content may be incorrect.">
            <a:extLst>
              <a:ext uri="{FF2B5EF4-FFF2-40B4-BE49-F238E27FC236}">
                <a16:creationId xmlns:a16="http://schemas.microsoft.com/office/drawing/2014/main" id="{80D9D20A-6E95-82B6-0DAB-FA22E90E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7" t="2938" r="4258" b="17845"/>
          <a:stretch>
            <a:fillRect/>
          </a:stretch>
        </p:blipFill>
        <p:spPr>
          <a:xfrm>
            <a:off x="8055763" y="5108541"/>
            <a:ext cx="290613" cy="328600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8FA3DEFB-B1E2-40A8-5707-53266CEE482D}"/>
              </a:ext>
            </a:extLst>
          </p:cNvPr>
          <p:cNvSpPr/>
          <p:nvPr/>
        </p:nvSpPr>
        <p:spPr>
          <a:xfrm>
            <a:off x="5000978" y="4933244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1E796DE2-8D89-FEE4-63CA-8E6F272DDF9A}"/>
              </a:ext>
            </a:extLst>
          </p:cNvPr>
          <p:cNvSpPr/>
          <p:nvPr/>
        </p:nvSpPr>
        <p:spPr>
          <a:xfrm>
            <a:off x="6931378" y="4933244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476BB-4170-2039-E0F0-2B9B4378695D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7BC80-47E8-B670-11E1-0B6459792FF2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E859C-5A15-31D1-B2D6-0CB9C947EC49}"/>
              </a:ext>
            </a:extLst>
          </p:cNvPr>
          <p:cNvSpPr txBox="1"/>
          <p:nvPr/>
        </p:nvSpPr>
        <p:spPr>
          <a:xfrm>
            <a:off x="5923472" y="5604052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94CA7-EEBD-F74C-C378-767561F767BA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DEA1-6087-8A89-8398-9B622DE86398}"/>
              </a:ext>
            </a:extLst>
          </p:cNvPr>
          <p:cNvSpPr txBox="1"/>
          <p:nvPr/>
        </p:nvSpPr>
        <p:spPr>
          <a:xfrm>
            <a:off x="7815979" y="5604050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55F06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319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503A-15B0-6F9F-563E-0A0E3DC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80B90-E498-89D7-5694-AD8FFF21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FE410-98BB-0943-B138-280E207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D07A7683-7D73-9EF8-0D51-F5289DB1F0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CA4C-1C74-D87B-71A2-D9DD5EE7FF67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A62E4C-EFFF-BCFC-532E-D6788320A417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19E806-D96B-E24F-BB3D-0B43C92C6CB4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52F2D2-9C1D-C7FB-8D0F-B0EC34B6102E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529FFE-968A-E3D2-556E-8A9F2EA197FA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4A9FFD-E1FE-60DC-4FF4-EF9526AEDEF7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A3FFE-45A4-4424-CCA3-21872C873976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5E705-232F-0782-1C99-C06F41CA68FB}"/>
              </a:ext>
            </a:extLst>
          </p:cNvPr>
          <p:cNvSpPr txBox="1"/>
          <p:nvPr/>
        </p:nvSpPr>
        <p:spPr>
          <a:xfrm>
            <a:off x="5923472" y="5604052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DDA3F-2F0B-FF9D-0989-F362B2F7C1FD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3C75C2-7EE2-FF64-6201-0BDA71FBAE3D}"/>
              </a:ext>
            </a:extLst>
          </p:cNvPr>
          <p:cNvSpPr txBox="1"/>
          <p:nvPr/>
        </p:nvSpPr>
        <p:spPr>
          <a:xfrm>
            <a:off x="7815979" y="5604050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B659CC-31E4-785B-32E0-CB1A9DFDE940}"/>
              </a:ext>
            </a:extLst>
          </p:cNvPr>
          <p:cNvCxnSpPr/>
          <p:nvPr/>
        </p:nvCxnSpPr>
        <p:spPr>
          <a:xfrm flipV="1">
            <a:off x="6097802" y="4789404"/>
            <a:ext cx="5646" cy="672242"/>
          </a:xfrm>
          <a:prstGeom prst="straightConnector1">
            <a:avLst/>
          </a:prstGeom>
          <a:ln w="57150">
            <a:solidFill>
              <a:srgbClr val="FF5F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D4D99-D62C-E3CB-EC59-0A4758A6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894BE-FA42-06E0-3255-019AE77D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661E0-0D9B-07F5-55AA-642C9A5A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Multi-Armed Bandits</a:t>
            </a:r>
            <a:endParaRPr lang="en-US"/>
          </a:p>
        </p:txBody>
      </p:sp>
      <p:pic>
        <p:nvPicPr>
          <p:cNvPr id="8" name="Content Placeholder 7" descr="A row of slot machines with chairs&#10;&#10;AI-generated content may be incorrect.">
            <a:extLst>
              <a:ext uri="{FF2B5EF4-FFF2-40B4-BE49-F238E27FC236}">
                <a16:creationId xmlns:a16="http://schemas.microsoft.com/office/drawing/2014/main" id="{AC4956B3-DAD9-FFBD-6215-506B258398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417" r="-148" b="-197"/>
          <a:stretch>
            <a:fillRect/>
          </a:stretch>
        </p:blipFill>
        <p:spPr>
          <a:xfrm>
            <a:off x="3803713" y="1598105"/>
            <a:ext cx="4592523" cy="3049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2D1FD-009B-914A-9A18-8DDEA61C3C6D}"/>
              </a:ext>
            </a:extLst>
          </p:cNvPr>
          <p:cNvSpPr txBox="1"/>
          <p:nvPr/>
        </p:nvSpPr>
        <p:spPr>
          <a:xfrm>
            <a:off x="1873249" y="6350239"/>
            <a:ext cx="8437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Images by </a:t>
            </a:r>
            <a:r>
              <a:rPr lang="en-US" sz="900" err="1">
                <a:ea typeface="+mn-lt"/>
                <a:cs typeface="+mn-lt"/>
              </a:rPr>
              <a:t>bizmac</a:t>
            </a:r>
            <a:r>
              <a:rPr lang="en-US" sz="900">
                <a:ea typeface="+mn-lt"/>
                <a:cs typeface="+mn-lt"/>
              </a:rPr>
              <a:t> - IMG_7080, CC BY 2.0, </a:t>
            </a:r>
            <a:r>
              <a:rPr lang="en-US" sz="900">
                <a:ea typeface="+mn-lt"/>
                <a:cs typeface="+mn-lt"/>
                <a:hlinkClick r:id="rId3"/>
              </a:rPr>
              <a:t>https://commons.wikimedia.org/w/index.php?curid=54615179</a:t>
            </a:r>
            <a:r>
              <a:rPr lang="en-US" sz="900">
                <a:ea typeface="+mn-lt"/>
                <a:cs typeface="+mn-lt"/>
              </a:rPr>
              <a:t>; and by Naomi </a:t>
            </a:r>
            <a:r>
              <a:rPr lang="en-US" sz="900" err="1">
                <a:ea typeface="+mn-lt"/>
                <a:cs typeface="+mn-lt"/>
              </a:rPr>
              <a:t>Andrzejeski</a:t>
            </a:r>
            <a:r>
              <a:rPr lang="en-US" sz="900">
                <a:ea typeface="+mn-lt"/>
                <a:cs typeface="+mn-lt"/>
              </a:rPr>
              <a:t> - </a:t>
            </a:r>
            <a:r>
              <a:rPr lang="en-US" sz="900">
                <a:ea typeface="+mn-lt"/>
                <a:cs typeface="+mn-lt"/>
                <a:hlinkClick r:id="rId4"/>
              </a:rPr>
              <a:t>https://commons.wikimedia.org/wiki/File:Proof_Coin_-_1_Penny,_Australia,_1949.jpg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3FD6AE-623B-CCB0-BBBE-F087903C94B8}"/>
              </a:ext>
            </a:extLst>
          </p:cNvPr>
          <p:cNvCxnSpPr/>
          <p:nvPr/>
        </p:nvCxnSpPr>
        <p:spPr>
          <a:xfrm>
            <a:off x="4672061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7389E5-FF1D-C542-15A1-86DF47819384}"/>
              </a:ext>
            </a:extLst>
          </p:cNvPr>
          <p:cNvCxnSpPr>
            <a:cxnSpLocks/>
          </p:cNvCxnSpPr>
          <p:nvPr/>
        </p:nvCxnSpPr>
        <p:spPr>
          <a:xfrm>
            <a:off x="5649576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BFA30B-258F-034D-F974-827D4D8EBA4F}"/>
              </a:ext>
            </a:extLst>
          </p:cNvPr>
          <p:cNvCxnSpPr>
            <a:cxnSpLocks/>
          </p:cNvCxnSpPr>
          <p:nvPr/>
        </p:nvCxnSpPr>
        <p:spPr>
          <a:xfrm>
            <a:off x="6557818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B8DD26-F6BB-514D-8F64-2CFDDB09354F}"/>
              </a:ext>
            </a:extLst>
          </p:cNvPr>
          <p:cNvCxnSpPr>
            <a:cxnSpLocks/>
          </p:cNvCxnSpPr>
          <p:nvPr/>
        </p:nvCxnSpPr>
        <p:spPr>
          <a:xfrm>
            <a:off x="7535333" y="4756727"/>
            <a:ext cx="7696" cy="700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2F1521-3CF8-7E98-D92B-BDD1BB800E32}"/>
              </a:ext>
            </a:extLst>
          </p:cNvPr>
          <p:cNvSpPr txBox="1"/>
          <p:nvPr/>
        </p:nvSpPr>
        <p:spPr>
          <a:xfrm>
            <a:off x="4012228" y="5604054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9B240-C4D8-8EC9-9F18-B66396B41FA5}"/>
              </a:ext>
            </a:extLst>
          </p:cNvPr>
          <p:cNvSpPr txBox="1"/>
          <p:nvPr/>
        </p:nvSpPr>
        <p:spPr>
          <a:xfrm>
            <a:off x="4999080" y="5604053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CC7B8A-3B27-3108-0CC8-863C7F59C042}"/>
              </a:ext>
            </a:extLst>
          </p:cNvPr>
          <p:cNvSpPr txBox="1"/>
          <p:nvPr/>
        </p:nvSpPr>
        <p:spPr>
          <a:xfrm>
            <a:off x="5923472" y="5604052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A0DBCE-B50B-72E8-FECE-011782AA6D4A}"/>
              </a:ext>
            </a:extLst>
          </p:cNvPr>
          <p:cNvSpPr txBox="1"/>
          <p:nvPr/>
        </p:nvSpPr>
        <p:spPr>
          <a:xfrm>
            <a:off x="6904078" y="5604051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57C77-2CF8-C166-3988-5021A038DB15}"/>
              </a:ext>
            </a:extLst>
          </p:cNvPr>
          <p:cNvSpPr txBox="1"/>
          <p:nvPr/>
        </p:nvSpPr>
        <p:spPr>
          <a:xfrm>
            <a:off x="7815979" y="5604050"/>
            <a:ext cx="33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9602C1E6-5D12-17FB-F325-7A1667F6FAD6}"/>
              </a:ext>
            </a:extLst>
          </p:cNvPr>
          <p:cNvSpPr/>
          <p:nvPr/>
        </p:nvSpPr>
        <p:spPr>
          <a:xfrm>
            <a:off x="5950355" y="4951982"/>
            <a:ext cx="282222" cy="30480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84255"/>
      </p:ext>
    </p:extLst>
  </p:cSld>
  <p:clrMapOvr>
    <a:masterClrMapping/>
  </p:clrMapOvr>
</p:sld>
</file>

<file path=ppt/theme/theme1.xml><?xml version="1.0" encoding="utf-8"?>
<a:theme xmlns:a="http://schemas.openxmlformats.org/drawingml/2006/main" name="StratCom ppt">
  <a:themeElements>
    <a:clrScheme name="Illini Theme">
      <a:dk1>
        <a:srgbClr val="13294B"/>
      </a:dk1>
      <a:lt1>
        <a:srgbClr val="FEFFFF"/>
      </a:lt1>
      <a:dk2>
        <a:srgbClr val="F55F06"/>
      </a:dk2>
      <a:lt2>
        <a:srgbClr val="C8C6C7"/>
      </a:lt2>
      <a:accent1>
        <a:srgbClr val="2870CD"/>
      </a:accent1>
      <a:accent2>
        <a:srgbClr val="3CB3E4"/>
      </a:accent2>
      <a:accent3>
        <a:srgbClr val="F8B316"/>
      </a:accent3>
      <a:accent4>
        <a:srgbClr val="196130"/>
      </a:accent4>
      <a:accent5>
        <a:srgbClr val="267E8D"/>
      </a:accent5>
      <a:accent6>
        <a:srgbClr val="7C3D13"/>
      </a:accent6>
      <a:hlink>
        <a:srgbClr val="C84013"/>
      </a:hlink>
      <a:folHlink>
        <a:srgbClr val="13294B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67B8B7E9F5594F9AF0DD913044C12F" ma:contentTypeVersion="14" ma:contentTypeDescription="Create a new document." ma:contentTypeScope="" ma:versionID="ff1f598064c5454e9db24ef574786244">
  <xsd:schema xmlns:xsd="http://www.w3.org/2001/XMLSchema" xmlns:xs="http://www.w3.org/2001/XMLSchema" xmlns:p="http://schemas.microsoft.com/office/2006/metadata/properties" xmlns:ns3="27737b59-b301-4199-849a-5fd2658f2997" xmlns:ns4="f987ca5a-8ecf-425c-9d55-3d81cdd48818" targetNamespace="http://schemas.microsoft.com/office/2006/metadata/properties" ma:root="true" ma:fieldsID="1a832604712aa7cccaf20a44ff25663f" ns3:_="" ns4:_="">
    <xsd:import namespace="27737b59-b301-4199-849a-5fd2658f2997"/>
    <xsd:import namespace="f987ca5a-8ecf-425c-9d55-3d81cdd488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737b59-b301-4199-849a-5fd2658f29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7ca5a-8ecf-425c-9d55-3d81cdd48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737b59-b301-4199-849a-5fd2658f2997" xsi:nil="true"/>
  </documentManagement>
</p:properties>
</file>

<file path=customXml/itemProps1.xml><?xml version="1.0" encoding="utf-8"?>
<ds:datastoreItem xmlns:ds="http://schemas.openxmlformats.org/officeDocument/2006/customXml" ds:itemID="{E357BCDC-58D5-4094-BA01-46F3DB0597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F2DF20-ED07-4FB0-8813-4C67F106D68F}">
  <ds:schemaRefs>
    <ds:schemaRef ds:uri="27737b59-b301-4199-849a-5fd2658f2997"/>
    <ds:schemaRef ds:uri="f987ca5a-8ecf-425c-9d55-3d81cdd488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06921FE-1761-4F19-8672-CA3A73414652}">
  <ds:schemaRefs>
    <ds:schemaRef ds:uri="27737b59-b301-4199-849a-5fd2658f2997"/>
    <ds:schemaRef ds:uri="f987ca5a-8ecf-425c-9d55-3d81cdd488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46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StratCom ppt</vt:lpstr>
      <vt:lpstr>Performance-Driven Composite Prefetching with Bandits</vt:lpstr>
      <vt:lpstr>Prefetching Feedback Mechanisms</vt:lpstr>
      <vt:lpstr>Ensembles of Prefetchers</vt:lpstr>
      <vt:lpstr>Multi-Armed Bandits</vt:lpstr>
      <vt:lpstr>Multi-Armed Bandits</vt:lpstr>
      <vt:lpstr>Multi-Armed Bandits</vt:lpstr>
      <vt:lpstr>Multi-Armed Bandits</vt:lpstr>
      <vt:lpstr>Multi-Armed Bandits</vt:lpstr>
      <vt:lpstr>Multi-Armed Bandits</vt:lpstr>
      <vt:lpstr>Multi-Armed Bandits</vt:lpstr>
      <vt:lpstr>Multi-Armed Bandits</vt:lpstr>
      <vt:lpstr>Multi-Armed Bandits</vt:lpstr>
      <vt:lpstr>Multi-Armed Bandits</vt:lpstr>
      <vt:lpstr>Micro-Armed Bandit for Prefetching</vt:lpstr>
      <vt:lpstr>Micro-Armed Bandit for Prefetching</vt:lpstr>
      <vt:lpstr>Micro-Armed Bandit for Prefetching</vt:lpstr>
      <vt:lpstr>Micro-Armed Bandit for Prefetching</vt:lpstr>
      <vt:lpstr>Micro-Armed Bandit for Prefetching</vt:lpstr>
      <vt:lpstr>Micro-Armed Bandit for Prefetching</vt:lpstr>
      <vt:lpstr>Micro-Armed Bandit for Prefetching</vt:lpstr>
      <vt:lpstr>The Multi-Core Problem</vt:lpstr>
      <vt:lpstr>The Multi-Core Problem</vt:lpstr>
      <vt:lpstr>The Multi-Core Problem</vt:lpstr>
      <vt:lpstr>Aggressiveness Grows with Cores</vt:lpstr>
      <vt:lpstr>Micro-MAMA</vt:lpstr>
      <vt:lpstr>The Micro-MAMA Architecture</vt:lpstr>
      <vt:lpstr>The Micro-MAMA Architecture</vt:lpstr>
      <vt:lpstr>The Micro-MAMA Architecture</vt:lpstr>
      <vt:lpstr>Micro-MAMA</vt:lpstr>
      <vt:lpstr>Micro-MAMA</vt:lpstr>
      <vt:lpstr>A New Reward Function</vt:lpstr>
      <vt:lpstr>The Full Prefetcher Selection</vt:lpstr>
      <vt:lpstr>The Full Prefetcher Selection</vt:lpstr>
      <vt:lpstr>Our Arms</vt:lpstr>
      <vt:lpstr>Our Arms</vt:lpstr>
      <vt:lpstr>Our Arms</vt:lpstr>
      <vt:lpstr>Performance</vt:lpstr>
      <vt:lpstr>Performance</vt:lpstr>
      <vt:lpstr>Multi-Core Benefit of Micro-MAMA</vt:lpstr>
      <vt:lpstr>Design Space Exploration</vt:lpstr>
      <vt:lpstr>Design Space Exploration</vt:lpstr>
      <vt:lpstr>Design Space Exploration</vt:lpstr>
      <vt:lpstr>Conclusion</vt:lpstr>
      <vt:lpstr>Performance-Driven Composite Prefetching with Bandits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of the Chancellor</dc:title>
  <dc:creator>Marcum, Cassidy Leigh</dc:creator>
  <cp:revision>10</cp:revision>
  <dcterms:created xsi:type="dcterms:W3CDTF">2023-11-29T19:20:00Z</dcterms:created>
  <dcterms:modified xsi:type="dcterms:W3CDTF">2026-02-01T00:26:41Z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0x010100B067B8B7E9F5594F9AF0DD913044C12F</vt:lpwstr>
  </property>
</Properties>
</file>